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E3D940-2C60-82DB-89FC-4D7CCCAFF67F}" v="290" dt="2023-12-10T01:42:15.628"/>
    <p1510:client id="{6D2B6DBF-39B6-A225-DB6D-629D98B69006}" v="10" dt="2023-12-10T01:45:09.172"/>
    <p1510:client id="{7BB0E2CB-1EC0-931C-220A-C8E88A823F15}" v="1" dt="2023-12-10T01:47:25.298"/>
    <p1510:client id="{C9FFFE8D-4697-024E-3AAE-AF58FA2EA03C}" v="447" dt="2023-12-10T22:36:42.244"/>
    <p1510:client id="{D0E31D76-C979-66D4-3F22-3B1C678A1403}" v="448" dt="2023-12-11T00:56:15.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13CD4-E1E8-4DAE-9002-7C5FB1C58B9D}"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C9BF2FCE-868E-4E28-A698-2DD0264FC399}">
      <dgm:prSet/>
      <dgm:spPr/>
      <dgm:t>
        <a:bodyPr/>
        <a:lstStyle/>
        <a:p>
          <a:pPr>
            <a:lnSpc>
              <a:spcPct val="100000"/>
            </a:lnSpc>
            <a:defRPr b="1"/>
          </a:pPr>
          <a:r>
            <a:rPr lang="en-US" b="1" dirty="0"/>
            <a:t>Data Cleaning:</a:t>
          </a:r>
          <a:endParaRPr lang="en-US" dirty="0"/>
        </a:p>
      </dgm:t>
    </dgm:pt>
    <dgm:pt modelId="{58347487-CFF3-4219-926E-D79F6D323480}" type="parTrans" cxnId="{8D600D9B-411D-4023-800A-4BEBD68FCA01}">
      <dgm:prSet/>
      <dgm:spPr/>
      <dgm:t>
        <a:bodyPr/>
        <a:lstStyle/>
        <a:p>
          <a:endParaRPr lang="en-US"/>
        </a:p>
      </dgm:t>
    </dgm:pt>
    <dgm:pt modelId="{6D29690B-294B-4A5F-8F76-E7EDA52C5009}" type="sibTrans" cxnId="{8D600D9B-411D-4023-800A-4BEBD68FCA01}">
      <dgm:prSet/>
      <dgm:spPr/>
      <dgm:t>
        <a:bodyPr/>
        <a:lstStyle/>
        <a:p>
          <a:endParaRPr lang="en-US"/>
        </a:p>
      </dgm:t>
    </dgm:pt>
    <dgm:pt modelId="{448CF007-5A1A-4EC3-B945-260CD6368A2F}">
      <dgm:prSet/>
      <dgm:spPr/>
      <dgm:t>
        <a:bodyPr/>
        <a:lstStyle/>
        <a:p>
          <a:pPr>
            <a:lnSpc>
              <a:spcPct val="100000"/>
            </a:lnSpc>
          </a:pPr>
          <a:r>
            <a:rPr lang="en-US" dirty="0"/>
            <a:t>Preprocessed raw data by cleaning and refining features related to "Accident Severity."</a:t>
          </a:r>
        </a:p>
      </dgm:t>
    </dgm:pt>
    <dgm:pt modelId="{BA37F638-FD5A-4B37-8E33-2F975892E64B}" type="parTrans" cxnId="{8A53EC6C-D3B1-42E0-B39C-66668B75D7D8}">
      <dgm:prSet/>
      <dgm:spPr/>
      <dgm:t>
        <a:bodyPr/>
        <a:lstStyle/>
        <a:p>
          <a:endParaRPr lang="en-US"/>
        </a:p>
      </dgm:t>
    </dgm:pt>
    <dgm:pt modelId="{5B922BDA-5680-4692-8617-6AD70C8CA7BE}" type="sibTrans" cxnId="{8A53EC6C-D3B1-42E0-B39C-66668B75D7D8}">
      <dgm:prSet/>
      <dgm:spPr/>
      <dgm:t>
        <a:bodyPr/>
        <a:lstStyle/>
        <a:p>
          <a:endParaRPr lang="en-US"/>
        </a:p>
      </dgm:t>
    </dgm:pt>
    <dgm:pt modelId="{2A16AE5C-D669-4316-B569-B9DBD6F78C13}">
      <dgm:prSet/>
      <dgm:spPr/>
      <dgm:t>
        <a:bodyPr/>
        <a:lstStyle/>
        <a:p>
          <a:pPr>
            <a:lnSpc>
              <a:spcPct val="100000"/>
            </a:lnSpc>
          </a:pPr>
          <a:r>
            <a:rPr lang="en-US" dirty="0"/>
            <a:t>Key features considered: location (Longitude, Latitude, </a:t>
          </a:r>
          <a:r>
            <a:rPr lang="en-US" dirty="0" err="1"/>
            <a:t>LSOA_of_Accident_Location</a:t>
          </a:r>
          <a:r>
            <a:rPr lang="en-US" dirty="0"/>
            <a:t>), timing (Time, Date, </a:t>
          </a:r>
          <a:r>
            <a:rPr lang="en-US" dirty="0" err="1"/>
            <a:t>Day_of_Week</a:t>
          </a:r>
          <a:r>
            <a:rPr lang="en-US" dirty="0"/>
            <a:t>), and environmental conditions (Light Conditions, Weather Conditions, Road Surface Conditions, Speed Limit, Road Type).</a:t>
          </a:r>
        </a:p>
      </dgm:t>
    </dgm:pt>
    <dgm:pt modelId="{1E061CA5-2378-44EF-B5B6-A7D15C28CE09}" type="parTrans" cxnId="{010C35C5-159A-4903-BCBD-5E2F0F19D23A}">
      <dgm:prSet/>
      <dgm:spPr/>
      <dgm:t>
        <a:bodyPr/>
        <a:lstStyle/>
        <a:p>
          <a:endParaRPr lang="en-US"/>
        </a:p>
      </dgm:t>
    </dgm:pt>
    <dgm:pt modelId="{C7239C81-9210-440E-B356-900BE7C32847}" type="sibTrans" cxnId="{010C35C5-159A-4903-BCBD-5E2F0F19D23A}">
      <dgm:prSet/>
      <dgm:spPr/>
      <dgm:t>
        <a:bodyPr/>
        <a:lstStyle/>
        <a:p>
          <a:endParaRPr lang="en-US"/>
        </a:p>
      </dgm:t>
    </dgm:pt>
    <dgm:pt modelId="{0CDD2E3D-ADF7-44BC-AE3A-E4E82439C41B}">
      <dgm:prSet/>
      <dgm:spPr/>
      <dgm:t>
        <a:bodyPr/>
        <a:lstStyle/>
        <a:p>
          <a:pPr>
            <a:lnSpc>
              <a:spcPct val="100000"/>
            </a:lnSpc>
            <a:defRPr b="1"/>
          </a:pPr>
          <a:r>
            <a:rPr lang="en-US" b="1" dirty="0"/>
            <a:t>Data Formatting:</a:t>
          </a:r>
          <a:endParaRPr lang="en-US" dirty="0"/>
        </a:p>
      </dgm:t>
    </dgm:pt>
    <dgm:pt modelId="{EE99AFF5-B2E0-4A75-BCC2-ECD0C6E330D3}" type="parTrans" cxnId="{28FF82F3-E625-4C63-A7C6-7B6295258566}">
      <dgm:prSet/>
      <dgm:spPr/>
      <dgm:t>
        <a:bodyPr/>
        <a:lstStyle/>
        <a:p>
          <a:endParaRPr lang="en-US"/>
        </a:p>
      </dgm:t>
    </dgm:pt>
    <dgm:pt modelId="{03E7FFFC-2707-4C57-90BC-094AD3FF4365}" type="sibTrans" cxnId="{28FF82F3-E625-4C63-A7C6-7B6295258566}">
      <dgm:prSet/>
      <dgm:spPr/>
      <dgm:t>
        <a:bodyPr/>
        <a:lstStyle/>
        <a:p>
          <a:endParaRPr lang="en-US"/>
        </a:p>
      </dgm:t>
    </dgm:pt>
    <dgm:pt modelId="{EA830409-7552-411E-ABF3-1C17B97E1B92}">
      <dgm:prSet/>
      <dgm:spPr/>
      <dgm:t>
        <a:bodyPr/>
        <a:lstStyle/>
        <a:p>
          <a:pPr>
            <a:lnSpc>
              <a:spcPct val="100000"/>
            </a:lnSpc>
          </a:pPr>
          <a:r>
            <a:rPr lang="en-US" dirty="0"/>
            <a:t>Implemented the second preprocessing step by formatting the raw data.</a:t>
          </a:r>
        </a:p>
      </dgm:t>
    </dgm:pt>
    <dgm:pt modelId="{E49B156E-3977-4014-A215-CDC7CE3E8E4A}" type="parTrans" cxnId="{4C5C47A0-BAEC-4E3A-9129-8F957F17C995}">
      <dgm:prSet/>
      <dgm:spPr/>
      <dgm:t>
        <a:bodyPr/>
        <a:lstStyle/>
        <a:p>
          <a:endParaRPr lang="en-US"/>
        </a:p>
      </dgm:t>
    </dgm:pt>
    <dgm:pt modelId="{F13F9745-BF49-4700-976D-977AB59A5C1D}" type="sibTrans" cxnId="{4C5C47A0-BAEC-4E3A-9129-8F957F17C995}">
      <dgm:prSet/>
      <dgm:spPr/>
      <dgm:t>
        <a:bodyPr/>
        <a:lstStyle/>
        <a:p>
          <a:endParaRPr lang="en-US"/>
        </a:p>
      </dgm:t>
    </dgm:pt>
    <dgm:pt modelId="{C3DD181D-6F5E-48E6-84CC-6EC30FBB9B83}">
      <dgm:prSet/>
      <dgm:spPr/>
      <dgm:t>
        <a:bodyPr/>
        <a:lstStyle/>
        <a:p>
          <a:pPr>
            <a:lnSpc>
              <a:spcPct val="100000"/>
            </a:lnSpc>
          </a:pPr>
          <a:r>
            <a:rPr lang="en-US" dirty="0"/>
            <a:t>Created new variables: "Month" based on "Date" and "Hour" based on "Time."</a:t>
          </a:r>
        </a:p>
      </dgm:t>
    </dgm:pt>
    <dgm:pt modelId="{AC1D009D-9EBC-4B1B-BDF8-F0947B30F11D}" type="parTrans" cxnId="{386E5D83-423D-49C5-8CF2-312E9CE8CF92}">
      <dgm:prSet/>
      <dgm:spPr/>
      <dgm:t>
        <a:bodyPr/>
        <a:lstStyle/>
        <a:p>
          <a:endParaRPr lang="en-US"/>
        </a:p>
      </dgm:t>
    </dgm:pt>
    <dgm:pt modelId="{3039BBAD-E77A-4918-92BD-22EBAFDB9E39}" type="sibTrans" cxnId="{386E5D83-423D-49C5-8CF2-312E9CE8CF92}">
      <dgm:prSet/>
      <dgm:spPr/>
      <dgm:t>
        <a:bodyPr/>
        <a:lstStyle/>
        <a:p>
          <a:endParaRPr lang="en-US"/>
        </a:p>
      </dgm:t>
    </dgm:pt>
    <dgm:pt modelId="{614AF748-0B16-4772-A0BA-BCA84974E148}">
      <dgm:prSet/>
      <dgm:spPr/>
      <dgm:t>
        <a:bodyPr/>
        <a:lstStyle/>
        <a:p>
          <a:pPr>
            <a:lnSpc>
              <a:spcPct val="100000"/>
            </a:lnSpc>
          </a:pPr>
          <a:r>
            <a:rPr lang="en-US" dirty="0"/>
            <a:t>Converted numerical variable "</a:t>
          </a:r>
          <a:r>
            <a:rPr lang="en-US" dirty="0" err="1"/>
            <a:t>Day_of_Week</a:t>
          </a:r>
          <a:r>
            <a:rPr lang="en-US" dirty="0"/>
            <a:t>" into a string.</a:t>
          </a:r>
        </a:p>
      </dgm:t>
    </dgm:pt>
    <dgm:pt modelId="{E12E61DA-7FF0-4DB8-AB9F-BE6E8FBA0F1D}" type="parTrans" cxnId="{203CCFCE-00F1-4682-8D37-87D2991E4740}">
      <dgm:prSet/>
      <dgm:spPr/>
      <dgm:t>
        <a:bodyPr/>
        <a:lstStyle/>
        <a:p>
          <a:endParaRPr lang="en-US"/>
        </a:p>
      </dgm:t>
    </dgm:pt>
    <dgm:pt modelId="{C675D7AF-13F8-45F7-8B7F-06292349F60B}" type="sibTrans" cxnId="{203CCFCE-00F1-4682-8D37-87D2991E4740}">
      <dgm:prSet/>
      <dgm:spPr/>
      <dgm:t>
        <a:bodyPr/>
        <a:lstStyle/>
        <a:p>
          <a:endParaRPr lang="en-US"/>
        </a:p>
      </dgm:t>
    </dgm:pt>
    <dgm:pt modelId="{2E02F4E7-107A-491F-9D36-E3C9E3E55150}">
      <dgm:prSet/>
      <dgm:spPr/>
      <dgm:t>
        <a:bodyPr/>
        <a:lstStyle/>
        <a:p>
          <a:pPr>
            <a:lnSpc>
              <a:spcPct val="100000"/>
            </a:lnSpc>
            <a:defRPr b="1"/>
          </a:pPr>
          <a:r>
            <a:rPr lang="en-US" b="1" dirty="0"/>
            <a:t>Data Transformation:</a:t>
          </a:r>
          <a:endParaRPr lang="en-US" dirty="0"/>
        </a:p>
      </dgm:t>
    </dgm:pt>
    <dgm:pt modelId="{11A4C308-89ED-4DAA-859C-1F27944EF8EA}" type="parTrans" cxnId="{8F914A5A-96FE-4209-AE2F-DE5723CED836}">
      <dgm:prSet/>
      <dgm:spPr/>
      <dgm:t>
        <a:bodyPr/>
        <a:lstStyle/>
        <a:p>
          <a:endParaRPr lang="en-US"/>
        </a:p>
      </dgm:t>
    </dgm:pt>
    <dgm:pt modelId="{C45D0335-75E9-4D0B-8A0B-5154E289F2DA}" type="sibTrans" cxnId="{8F914A5A-96FE-4209-AE2F-DE5723CED836}">
      <dgm:prSet/>
      <dgm:spPr/>
      <dgm:t>
        <a:bodyPr/>
        <a:lstStyle/>
        <a:p>
          <a:endParaRPr lang="en-US"/>
        </a:p>
      </dgm:t>
    </dgm:pt>
    <dgm:pt modelId="{4F4CCBDC-E449-4D58-A9E3-2A438597DEA1}">
      <dgm:prSet/>
      <dgm:spPr/>
      <dgm:t>
        <a:bodyPr/>
        <a:lstStyle/>
        <a:p>
          <a:pPr>
            <a:lnSpc>
              <a:spcPct val="100000"/>
            </a:lnSpc>
          </a:pPr>
          <a:r>
            <a:rPr lang="en-US" dirty="0"/>
            <a:t>Conducted a transformation of numerical values within the "Accident Severity" variable.</a:t>
          </a:r>
        </a:p>
      </dgm:t>
    </dgm:pt>
    <dgm:pt modelId="{4643D1C6-CCE2-4AED-91FF-0C331FD6C2DC}" type="parTrans" cxnId="{B2CC7D7B-FEAC-490C-8BC9-13E2B5FD06D0}">
      <dgm:prSet/>
      <dgm:spPr/>
      <dgm:t>
        <a:bodyPr/>
        <a:lstStyle/>
        <a:p>
          <a:endParaRPr lang="en-US"/>
        </a:p>
      </dgm:t>
    </dgm:pt>
    <dgm:pt modelId="{10446E4E-0784-4FE6-AA85-F2C4ACD23805}" type="sibTrans" cxnId="{B2CC7D7B-FEAC-490C-8BC9-13E2B5FD06D0}">
      <dgm:prSet/>
      <dgm:spPr/>
      <dgm:t>
        <a:bodyPr/>
        <a:lstStyle/>
        <a:p>
          <a:endParaRPr lang="en-US"/>
        </a:p>
      </dgm:t>
    </dgm:pt>
    <dgm:pt modelId="{5BAB53A6-923E-49F4-BF69-179D60BCD524}">
      <dgm:prSet/>
      <dgm:spPr/>
      <dgm:t>
        <a:bodyPr/>
        <a:lstStyle/>
        <a:p>
          <a:pPr>
            <a:lnSpc>
              <a:spcPct val="100000"/>
            </a:lnSpc>
          </a:pPr>
          <a:r>
            <a:rPr lang="en-US" dirty="0"/>
            <a:t>Converted numerical severity values into categorical labels: "Fatal," "Serious," and "Slight."</a:t>
          </a:r>
        </a:p>
      </dgm:t>
    </dgm:pt>
    <dgm:pt modelId="{D44626A7-C016-47F0-8B62-DBD62C15DB43}" type="parTrans" cxnId="{8C48CAC4-FC77-4404-A082-C9EC052A7F29}">
      <dgm:prSet/>
      <dgm:spPr/>
      <dgm:t>
        <a:bodyPr/>
        <a:lstStyle/>
        <a:p>
          <a:endParaRPr lang="en-US"/>
        </a:p>
      </dgm:t>
    </dgm:pt>
    <dgm:pt modelId="{3014EF25-5331-49DD-97AE-AFFABEB7149E}" type="sibTrans" cxnId="{8C48CAC4-FC77-4404-A082-C9EC052A7F29}">
      <dgm:prSet/>
      <dgm:spPr/>
      <dgm:t>
        <a:bodyPr/>
        <a:lstStyle/>
        <a:p>
          <a:endParaRPr lang="en-US"/>
        </a:p>
      </dgm:t>
    </dgm:pt>
    <dgm:pt modelId="{681B3BF0-93D7-4E40-B246-A12BE73202ED}" type="pres">
      <dgm:prSet presAssocID="{81F13CD4-E1E8-4DAE-9002-7C5FB1C58B9D}" presName="root" presStyleCnt="0">
        <dgm:presLayoutVars>
          <dgm:dir/>
          <dgm:resizeHandles val="exact"/>
        </dgm:presLayoutVars>
      </dgm:prSet>
      <dgm:spPr/>
    </dgm:pt>
    <dgm:pt modelId="{967EE7CE-A81C-4ADE-AF15-896D24A4B283}" type="pres">
      <dgm:prSet presAssocID="{C9BF2FCE-868E-4E28-A698-2DD0264FC399}" presName="compNode" presStyleCnt="0"/>
      <dgm:spPr/>
    </dgm:pt>
    <dgm:pt modelId="{51BF98A9-1846-4668-9F82-E7956B5F19C7}" type="pres">
      <dgm:prSet presAssocID="{C9BF2FCE-868E-4E28-A698-2DD0264FC3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FDB6A2-CDE9-44DC-8A35-39108591ABD1}" type="pres">
      <dgm:prSet presAssocID="{C9BF2FCE-868E-4E28-A698-2DD0264FC399}" presName="iconSpace" presStyleCnt="0"/>
      <dgm:spPr/>
    </dgm:pt>
    <dgm:pt modelId="{9C2F575A-E20C-4A8A-BC7C-EE66C6BABFF7}" type="pres">
      <dgm:prSet presAssocID="{C9BF2FCE-868E-4E28-A698-2DD0264FC399}" presName="parTx" presStyleLbl="revTx" presStyleIdx="0" presStyleCnt="6">
        <dgm:presLayoutVars>
          <dgm:chMax val="0"/>
          <dgm:chPref val="0"/>
        </dgm:presLayoutVars>
      </dgm:prSet>
      <dgm:spPr/>
    </dgm:pt>
    <dgm:pt modelId="{2B1E25AF-265D-4375-8D0A-547CFD5D67CE}" type="pres">
      <dgm:prSet presAssocID="{C9BF2FCE-868E-4E28-A698-2DD0264FC399}" presName="txSpace" presStyleCnt="0"/>
      <dgm:spPr/>
    </dgm:pt>
    <dgm:pt modelId="{1370BE3E-AE83-420D-A9CC-7B096A07E349}" type="pres">
      <dgm:prSet presAssocID="{C9BF2FCE-868E-4E28-A698-2DD0264FC399}" presName="desTx" presStyleLbl="revTx" presStyleIdx="1" presStyleCnt="6">
        <dgm:presLayoutVars/>
      </dgm:prSet>
      <dgm:spPr/>
    </dgm:pt>
    <dgm:pt modelId="{BEEEC2F7-915B-4897-B162-DA4B65D1D06A}" type="pres">
      <dgm:prSet presAssocID="{6D29690B-294B-4A5F-8F76-E7EDA52C5009}" presName="sibTrans" presStyleCnt="0"/>
      <dgm:spPr/>
    </dgm:pt>
    <dgm:pt modelId="{97BE51FE-40F0-40A3-A118-13D4F4EE10C4}" type="pres">
      <dgm:prSet presAssocID="{0CDD2E3D-ADF7-44BC-AE3A-E4E82439C41B}" presName="compNode" presStyleCnt="0"/>
      <dgm:spPr/>
    </dgm:pt>
    <dgm:pt modelId="{880369DE-1502-4DFD-9254-82F6372A0CAA}" type="pres">
      <dgm:prSet presAssocID="{0CDD2E3D-ADF7-44BC-AE3A-E4E82439C4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D9626BD8-CB34-42AD-AC15-A00627FADF8D}" type="pres">
      <dgm:prSet presAssocID="{0CDD2E3D-ADF7-44BC-AE3A-E4E82439C41B}" presName="iconSpace" presStyleCnt="0"/>
      <dgm:spPr/>
    </dgm:pt>
    <dgm:pt modelId="{291E6C37-B764-4E50-81C2-885313AB3441}" type="pres">
      <dgm:prSet presAssocID="{0CDD2E3D-ADF7-44BC-AE3A-E4E82439C41B}" presName="parTx" presStyleLbl="revTx" presStyleIdx="2" presStyleCnt="6">
        <dgm:presLayoutVars>
          <dgm:chMax val="0"/>
          <dgm:chPref val="0"/>
        </dgm:presLayoutVars>
      </dgm:prSet>
      <dgm:spPr/>
    </dgm:pt>
    <dgm:pt modelId="{1B0A05E3-5D8B-4C64-9073-335C4FFA8F6F}" type="pres">
      <dgm:prSet presAssocID="{0CDD2E3D-ADF7-44BC-AE3A-E4E82439C41B}" presName="txSpace" presStyleCnt="0"/>
      <dgm:spPr/>
    </dgm:pt>
    <dgm:pt modelId="{6E800439-6979-44C1-870A-F406CD6D53FF}" type="pres">
      <dgm:prSet presAssocID="{0CDD2E3D-ADF7-44BC-AE3A-E4E82439C41B}" presName="desTx" presStyleLbl="revTx" presStyleIdx="3" presStyleCnt="6">
        <dgm:presLayoutVars/>
      </dgm:prSet>
      <dgm:spPr/>
    </dgm:pt>
    <dgm:pt modelId="{9397FA42-080F-4B89-A853-CC891439F172}" type="pres">
      <dgm:prSet presAssocID="{03E7FFFC-2707-4C57-90BC-094AD3FF4365}" presName="sibTrans" presStyleCnt="0"/>
      <dgm:spPr/>
    </dgm:pt>
    <dgm:pt modelId="{D38C7393-2FA1-4F52-A32E-EB5CCE168B17}" type="pres">
      <dgm:prSet presAssocID="{2E02F4E7-107A-491F-9D36-E3C9E3E55150}" presName="compNode" presStyleCnt="0"/>
      <dgm:spPr/>
    </dgm:pt>
    <dgm:pt modelId="{91CF48E5-99D8-4262-B8A9-9602AC50C4F6}" type="pres">
      <dgm:prSet presAssocID="{2E02F4E7-107A-491F-9D36-E3C9E3E551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D2B4740D-B319-4497-863D-729FE09FE035}" type="pres">
      <dgm:prSet presAssocID="{2E02F4E7-107A-491F-9D36-E3C9E3E55150}" presName="iconSpace" presStyleCnt="0"/>
      <dgm:spPr/>
    </dgm:pt>
    <dgm:pt modelId="{44BBFAE1-B695-4A67-8983-68B36847B28F}" type="pres">
      <dgm:prSet presAssocID="{2E02F4E7-107A-491F-9D36-E3C9E3E55150}" presName="parTx" presStyleLbl="revTx" presStyleIdx="4" presStyleCnt="6">
        <dgm:presLayoutVars>
          <dgm:chMax val="0"/>
          <dgm:chPref val="0"/>
        </dgm:presLayoutVars>
      </dgm:prSet>
      <dgm:spPr/>
    </dgm:pt>
    <dgm:pt modelId="{063CC507-DE06-4FC3-96BE-9E7A8957D48F}" type="pres">
      <dgm:prSet presAssocID="{2E02F4E7-107A-491F-9D36-E3C9E3E55150}" presName="txSpace" presStyleCnt="0"/>
      <dgm:spPr/>
    </dgm:pt>
    <dgm:pt modelId="{B0E3F20E-4F9B-4E2B-A2C5-FF16468B3CA9}" type="pres">
      <dgm:prSet presAssocID="{2E02F4E7-107A-491F-9D36-E3C9E3E55150}" presName="desTx" presStyleLbl="revTx" presStyleIdx="5" presStyleCnt="6">
        <dgm:presLayoutVars/>
      </dgm:prSet>
      <dgm:spPr/>
    </dgm:pt>
  </dgm:ptLst>
  <dgm:cxnLst>
    <dgm:cxn modelId="{01AA8E04-F659-41E6-8BD5-32A337814999}" type="presOf" srcId="{0CDD2E3D-ADF7-44BC-AE3A-E4E82439C41B}" destId="{291E6C37-B764-4E50-81C2-885313AB3441}" srcOrd="0" destOrd="0" presId="urn:microsoft.com/office/officeart/2018/2/layout/IconLabelDescriptionList"/>
    <dgm:cxn modelId="{657AA804-5FB3-40E7-9901-804D190DAFBE}" type="presOf" srcId="{EA830409-7552-411E-ABF3-1C17B97E1B92}" destId="{6E800439-6979-44C1-870A-F406CD6D53FF}" srcOrd="0" destOrd="0" presId="urn:microsoft.com/office/officeart/2018/2/layout/IconLabelDescriptionList"/>
    <dgm:cxn modelId="{6445AC0B-8401-4DDC-B27B-217F6A2E3BEF}" type="presOf" srcId="{2E02F4E7-107A-491F-9D36-E3C9E3E55150}" destId="{44BBFAE1-B695-4A67-8983-68B36847B28F}" srcOrd="0" destOrd="0" presId="urn:microsoft.com/office/officeart/2018/2/layout/IconLabelDescriptionList"/>
    <dgm:cxn modelId="{A589F443-251B-4289-8479-67F3C05E6B5F}" type="presOf" srcId="{2A16AE5C-D669-4316-B569-B9DBD6F78C13}" destId="{1370BE3E-AE83-420D-A9CC-7B096A07E349}" srcOrd="0" destOrd="1" presId="urn:microsoft.com/office/officeart/2018/2/layout/IconLabelDescriptionList"/>
    <dgm:cxn modelId="{46330068-D5DB-4487-943F-80CFD3DB46D3}" type="presOf" srcId="{81F13CD4-E1E8-4DAE-9002-7C5FB1C58B9D}" destId="{681B3BF0-93D7-4E40-B246-A12BE73202ED}" srcOrd="0" destOrd="0" presId="urn:microsoft.com/office/officeart/2018/2/layout/IconLabelDescriptionList"/>
    <dgm:cxn modelId="{8A53EC6C-D3B1-42E0-B39C-66668B75D7D8}" srcId="{C9BF2FCE-868E-4E28-A698-2DD0264FC399}" destId="{448CF007-5A1A-4EC3-B945-260CD6368A2F}" srcOrd="0" destOrd="0" parTransId="{BA37F638-FD5A-4B37-8E33-2F975892E64B}" sibTransId="{5B922BDA-5680-4692-8617-6AD70C8CA7BE}"/>
    <dgm:cxn modelId="{7831C974-0736-47A9-B4BB-8E129133E391}" type="presOf" srcId="{448CF007-5A1A-4EC3-B945-260CD6368A2F}" destId="{1370BE3E-AE83-420D-A9CC-7B096A07E349}" srcOrd="0" destOrd="0" presId="urn:microsoft.com/office/officeart/2018/2/layout/IconLabelDescriptionList"/>
    <dgm:cxn modelId="{4E010156-3F5B-4C36-94C1-6763775ECDFF}" type="presOf" srcId="{614AF748-0B16-4772-A0BA-BCA84974E148}" destId="{6E800439-6979-44C1-870A-F406CD6D53FF}" srcOrd="0" destOrd="2" presId="urn:microsoft.com/office/officeart/2018/2/layout/IconLabelDescriptionList"/>
    <dgm:cxn modelId="{8F914A5A-96FE-4209-AE2F-DE5723CED836}" srcId="{81F13CD4-E1E8-4DAE-9002-7C5FB1C58B9D}" destId="{2E02F4E7-107A-491F-9D36-E3C9E3E55150}" srcOrd="2" destOrd="0" parTransId="{11A4C308-89ED-4DAA-859C-1F27944EF8EA}" sibTransId="{C45D0335-75E9-4D0B-8A0B-5154E289F2DA}"/>
    <dgm:cxn modelId="{B2CC7D7B-FEAC-490C-8BC9-13E2B5FD06D0}" srcId="{2E02F4E7-107A-491F-9D36-E3C9E3E55150}" destId="{4F4CCBDC-E449-4D58-A9E3-2A438597DEA1}" srcOrd="0" destOrd="0" parTransId="{4643D1C6-CCE2-4AED-91FF-0C331FD6C2DC}" sibTransId="{10446E4E-0784-4FE6-AA85-F2C4ACD23805}"/>
    <dgm:cxn modelId="{386E5D83-423D-49C5-8CF2-312E9CE8CF92}" srcId="{0CDD2E3D-ADF7-44BC-AE3A-E4E82439C41B}" destId="{C3DD181D-6F5E-48E6-84CC-6EC30FBB9B83}" srcOrd="1" destOrd="0" parTransId="{AC1D009D-9EBC-4B1B-BDF8-F0947B30F11D}" sibTransId="{3039BBAD-E77A-4918-92BD-22EBAFDB9E39}"/>
    <dgm:cxn modelId="{8D600D9B-411D-4023-800A-4BEBD68FCA01}" srcId="{81F13CD4-E1E8-4DAE-9002-7C5FB1C58B9D}" destId="{C9BF2FCE-868E-4E28-A698-2DD0264FC399}" srcOrd="0" destOrd="0" parTransId="{58347487-CFF3-4219-926E-D79F6D323480}" sibTransId="{6D29690B-294B-4A5F-8F76-E7EDA52C5009}"/>
    <dgm:cxn modelId="{4C5C47A0-BAEC-4E3A-9129-8F957F17C995}" srcId="{0CDD2E3D-ADF7-44BC-AE3A-E4E82439C41B}" destId="{EA830409-7552-411E-ABF3-1C17B97E1B92}" srcOrd="0" destOrd="0" parTransId="{E49B156E-3977-4014-A215-CDC7CE3E8E4A}" sibTransId="{F13F9745-BF49-4700-976D-977AB59A5C1D}"/>
    <dgm:cxn modelId="{AE4AA8B0-1135-4BCD-BE83-E25822F78311}" type="presOf" srcId="{C9BF2FCE-868E-4E28-A698-2DD0264FC399}" destId="{9C2F575A-E20C-4A8A-BC7C-EE66C6BABFF7}" srcOrd="0" destOrd="0" presId="urn:microsoft.com/office/officeart/2018/2/layout/IconLabelDescriptionList"/>
    <dgm:cxn modelId="{8C48CAC4-FC77-4404-A082-C9EC052A7F29}" srcId="{2E02F4E7-107A-491F-9D36-E3C9E3E55150}" destId="{5BAB53A6-923E-49F4-BF69-179D60BCD524}" srcOrd="1" destOrd="0" parTransId="{D44626A7-C016-47F0-8B62-DBD62C15DB43}" sibTransId="{3014EF25-5331-49DD-97AE-AFFABEB7149E}"/>
    <dgm:cxn modelId="{010C35C5-159A-4903-BCBD-5E2F0F19D23A}" srcId="{C9BF2FCE-868E-4E28-A698-2DD0264FC399}" destId="{2A16AE5C-D669-4316-B569-B9DBD6F78C13}" srcOrd="1" destOrd="0" parTransId="{1E061CA5-2378-44EF-B5B6-A7D15C28CE09}" sibTransId="{C7239C81-9210-440E-B356-900BE7C32847}"/>
    <dgm:cxn modelId="{C641AFCA-B6B3-40AA-B33C-C5E33C27A8FA}" type="presOf" srcId="{C3DD181D-6F5E-48E6-84CC-6EC30FBB9B83}" destId="{6E800439-6979-44C1-870A-F406CD6D53FF}" srcOrd="0" destOrd="1" presId="urn:microsoft.com/office/officeart/2018/2/layout/IconLabelDescriptionList"/>
    <dgm:cxn modelId="{203CCFCE-00F1-4682-8D37-87D2991E4740}" srcId="{0CDD2E3D-ADF7-44BC-AE3A-E4E82439C41B}" destId="{614AF748-0B16-4772-A0BA-BCA84974E148}" srcOrd="2" destOrd="0" parTransId="{E12E61DA-7FF0-4DB8-AB9F-BE6E8FBA0F1D}" sibTransId="{C675D7AF-13F8-45F7-8B7F-06292349F60B}"/>
    <dgm:cxn modelId="{76A9A4D1-B3A9-42B6-A153-F996AE3E2735}" type="presOf" srcId="{4F4CCBDC-E449-4D58-A9E3-2A438597DEA1}" destId="{B0E3F20E-4F9B-4E2B-A2C5-FF16468B3CA9}" srcOrd="0" destOrd="0" presId="urn:microsoft.com/office/officeart/2018/2/layout/IconLabelDescriptionList"/>
    <dgm:cxn modelId="{2087FAE6-E341-48ED-B02D-E0AE3EA419E7}" type="presOf" srcId="{5BAB53A6-923E-49F4-BF69-179D60BCD524}" destId="{B0E3F20E-4F9B-4E2B-A2C5-FF16468B3CA9}" srcOrd="0" destOrd="1" presId="urn:microsoft.com/office/officeart/2018/2/layout/IconLabelDescriptionList"/>
    <dgm:cxn modelId="{28FF82F3-E625-4C63-A7C6-7B6295258566}" srcId="{81F13CD4-E1E8-4DAE-9002-7C5FB1C58B9D}" destId="{0CDD2E3D-ADF7-44BC-AE3A-E4E82439C41B}" srcOrd="1" destOrd="0" parTransId="{EE99AFF5-B2E0-4A75-BCC2-ECD0C6E330D3}" sibTransId="{03E7FFFC-2707-4C57-90BC-094AD3FF4365}"/>
    <dgm:cxn modelId="{A5191FA9-A3C9-4BAE-BEDA-DF68E000BDB9}" type="presParOf" srcId="{681B3BF0-93D7-4E40-B246-A12BE73202ED}" destId="{967EE7CE-A81C-4ADE-AF15-896D24A4B283}" srcOrd="0" destOrd="0" presId="urn:microsoft.com/office/officeart/2018/2/layout/IconLabelDescriptionList"/>
    <dgm:cxn modelId="{80093CEC-8F3B-4EA2-A09A-2181D8BE746B}" type="presParOf" srcId="{967EE7CE-A81C-4ADE-AF15-896D24A4B283}" destId="{51BF98A9-1846-4668-9F82-E7956B5F19C7}" srcOrd="0" destOrd="0" presId="urn:microsoft.com/office/officeart/2018/2/layout/IconLabelDescriptionList"/>
    <dgm:cxn modelId="{74BB8375-CFAD-4C54-A183-B8C880823451}" type="presParOf" srcId="{967EE7CE-A81C-4ADE-AF15-896D24A4B283}" destId="{EFFDB6A2-CDE9-44DC-8A35-39108591ABD1}" srcOrd="1" destOrd="0" presId="urn:microsoft.com/office/officeart/2018/2/layout/IconLabelDescriptionList"/>
    <dgm:cxn modelId="{45E430F6-9D6B-4F61-88D3-381857FA653B}" type="presParOf" srcId="{967EE7CE-A81C-4ADE-AF15-896D24A4B283}" destId="{9C2F575A-E20C-4A8A-BC7C-EE66C6BABFF7}" srcOrd="2" destOrd="0" presId="urn:microsoft.com/office/officeart/2018/2/layout/IconLabelDescriptionList"/>
    <dgm:cxn modelId="{D387E455-D5D7-4FBC-980A-AB44B1DC62E7}" type="presParOf" srcId="{967EE7CE-A81C-4ADE-AF15-896D24A4B283}" destId="{2B1E25AF-265D-4375-8D0A-547CFD5D67CE}" srcOrd="3" destOrd="0" presId="urn:microsoft.com/office/officeart/2018/2/layout/IconLabelDescriptionList"/>
    <dgm:cxn modelId="{1E9F2F61-B7C4-417F-9303-633332837838}" type="presParOf" srcId="{967EE7CE-A81C-4ADE-AF15-896D24A4B283}" destId="{1370BE3E-AE83-420D-A9CC-7B096A07E349}" srcOrd="4" destOrd="0" presId="urn:microsoft.com/office/officeart/2018/2/layout/IconLabelDescriptionList"/>
    <dgm:cxn modelId="{5E776857-6192-4601-84FD-5D8DB2109942}" type="presParOf" srcId="{681B3BF0-93D7-4E40-B246-A12BE73202ED}" destId="{BEEEC2F7-915B-4897-B162-DA4B65D1D06A}" srcOrd="1" destOrd="0" presId="urn:microsoft.com/office/officeart/2018/2/layout/IconLabelDescriptionList"/>
    <dgm:cxn modelId="{81C06050-1FDF-47FC-9566-3362A56C5509}" type="presParOf" srcId="{681B3BF0-93D7-4E40-B246-A12BE73202ED}" destId="{97BE51FE-40F0-40A3-A118-13D4F4EE10C4}" srcOrd="2" destOrd="0" presId="urn:microsoft.com/office/officeart/2018/2/layout/IconLabelDescriptionList"/>
    <dgm:cxn modelId="{29BC1942-A2D2-4954-ADDE-5E339921BE72}" type="presParOf" srcId="{97BE51FE-40F0-40A3-A118-13D4F4EE10C4}" destId="{880369DE-1502-4DFD-9254-82F6372A0CAA}" srcOrd="0" destOrd="0" presId="urn:microsoft.com/office/officeart/2018/2/layout/IconLabelDescriptionList"/>
    <dgm:cxn modelId="{BDBDB980-DBE6-4E01-9ED9-2C517EC48AF0}" type="presParOf" srcId="{97BE51FE-40F0-40A3-A118-13D4F4EE10C4}" destId="{D9626BD8-CB34-42AD-AC15-A00627FADF8D}" srcOrd="1" destOrd="0" presId="urn:microsoft.com/office/officeart/2018/2/layout/IconLabelDescriptionList"/>
    <dgm:cxn modelId="{2D7590E5-56AF-43F1-8D94-62214622A8A5}" type="presParOf" srcId="{97BE51FE-40F0-40A3-A118-13D4F4EE10C4}" destId="{291E6C37-B764-4E50-81C2-885313AB3441}" srcOrd="2" destOrd="0" presId="urn:microsoft.com/office/officeart/2018/2/layout/IconLabelDescriptionList"/>
    <dgm:cxn modelId="{7069EFC9-D66E-45C5-85AA-EE83F22D39E4}" type="presParOf" srcId="{97BE51FE-40F0-40A3-A118-13D4F4EE10C4}" destId="{1B0A05E3-5D8B-4C64-9073-335C4FFA8F6F}" srcOrd="3" destOrd="0" presId="urn:microsoft.com/office/officeart/2018/2/layout/IconLabelDescriptionList"/>
    <dgm:cxn modelId="{D82A4302-8F44-4D1F-9574-8AB0ABF41CB1}" type="presParOf" srcId="{97BE51FE-40F0-40A3-A118-13D4F4EE10C4}" destId="{6E800439-6979-44C1-870A-F406CD6D53FF}" srcOrd="4" destOrd="0" presId="urn:microsoft.com/office/officeart/2018/2/layout/IconLabelDescriptionList"/>
    <dgm:cxn modelId="{36D074D8-AA52-43BD-BDFE-A1181E46D5E0}" type="presParOf" srcId="{681B3BF0-93D7-4E40-B246-A12BE73202ED}" destId="{9397FA42-080F-4B89-A853-CC891439F172}" srcOrd="3" destOrd="0" presId="urn:microsoft.com/office/officeart/2018/2/layout/IconLabelDescriptionList"/>
    <dgm:cxn modelId="{651DF2EE-2061-4AF5-88E1-D2A687A91A6B}" type="presParOf" srcId="{681B3BF0-93D7-4E40-B246-A12BE73202ED}" destId="{D38C7393-2FA1-4F52-A32E-EB5CCE168B17}" srcOrd="4" destOrd="0" presId="urn:microsoft.com/office/officeart/2018/2/layout/IconLabelDescriptionList"/>
    <dgm:cxn modelId="{622BF2EC-203B-4373-8778-DE5AB4E4178F}" type="presParOf" srcId="{D38C7393-2FA1-4F52-A32E-EB5CCE168B17}" destId="{91CF48E5-99D8-4262-B8A9-9602AC50C4F6}" srcOrd="0" destOrd="0" presId="urn:microsoft.com/office/officeart/2018/2/layout/IconLabelDescriptionList"/>
    <dgm:cxn modelId="{748DEA47-90E0-44CE-9EF9-B15C1053E46F}" type="presParOf" srcId="{D38C7393-2FA1-4F52-A32E-EB5CCE168B17}" destId="{D2B4740D-B319-4497-863D-729FE09FE035}" srcOrd="1" destOrd="0" presId="urn:microsoft.com/office/officeart/2018/2/layout/IconLabelDescriptionList"/>
    <dgm:cxn modelId="{A86E9D6C-884A-4E7F-93E1-E007F92C300F}" type="presParOf" srcId="{D38C7393-2FA1-4F52-A32E-EB5CCE168B17}" destId="{44BBFAE1-B695-4A67-8983-68B36847B28F}" srcOrd="2" destOrd="0" presId="urn:microsoft.com/office/officeart/2018/2/layout/IconLabelDescriptionList"/>
    <dgm:cxn modelId="{73EA54E2-8951-40C8-8729-0A58892325A0}" type="presParOf" srcId="{D38C7393-2FA1-4F52-A32E-EB5CCE168B17}" destId="{063CC507-DE06-4FC3-96BE-9E7A8957D48F}" srcOrd="3" destOrd="0" presId="urn:microsoft.com/office/officeart/2018/2/layout/IconLabelDescriptionList"/>
    <dgm:cxn modelId="{5BD70ACB-B0A8-4C69-A75F-CD6E58649C00}" type="presParOf" srcId="{D38C7393-2FA1-4F52-A32E-EB5CCE168B17}" destId="{B0E3F20E-4F9B-4E2B-A2C5-FF16468B3CA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BA5834-3A8F-4B24-8351-CB91ED789C3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7F33CD-6297-47E3-9E80-23D3287C2DB7}">
      <dgm:prSet/>
      <dgm:spPr/>
      <dgm:t>
        <a:bodyPr/>
        <a:lstStyle/>
        <a:p>
          <a:pPr>
            <a:defRPr b="1"/>
          </a:pPr>
          <a:r>
            <a:rPr lang="en-US" b="1"/>
            <a:t>Heavy Resampling for Class Imbalance</a:t>
          </a:r>
          <a:endParaRPr lang="en-US"/>
        </a:p>
      </dgm:t>
    </dgm:pt>
    <dgm:pt modelId="{09BB67F6-3F8B-474A-B83E-169C94F4FD7B}" type="parTrans" cxnId="{7505A13A-447C-47A1-B1FC-1522A4EB7521}">
      <dgm:prSet/>
      <dgm:spPr/>
      <dgm:t>
        <a:bodyPr/>
        <a:lstStyle/>
        <a:p>
          <a:endParaRPr lang="en-US"/>
        </a:p>
      </dgm:t>
    </dgm:pt>
    <dgm:pt modelId="{0AE7F15D-DA08-4A82-B0F2-0B1E2695954D}" type="sibTrans" cxnId="{7505A13A-447C-47A1-B1FC-1522A4EB7521}">
      <dgm:prSet/>
      <dgm:spPr/>
      <dgm:t>
        <a:bodyPr/>
        <a:lstStyle/>
        <a:p>
          <a:endParaRPr lang="en-US"/>
        </a:p>
      </dgm:t>
    </dgm:pt>
    <dgm:pt modelId="{6BC65168-BCC7-4B32-ADFA-9D82AE5BF363}">
      <dgm:prSet/>
      <dgm:spPr/>
      <dgm:t>
        <a:bodyPr/>
        <a:lstStyle/>
        <a:p>
          <a:r>
            <a:rPr lang="en-US"/>
            <a:t>Addressed extreme class imbalance through resampling techniques.</a:t>
          </a:r>
        </a:p>
      </dgm:t>
    </dgm:pt>
    <dgm:pt modelId="{D74F4BE2-FB2B-413C-B967-2544CC3297A4}" type="parTrans" cxnId="{7AEE792F-238B-48F1-9C41-D8AF11CC79CE}">
      <dgm:prSet/>
      <dgm:spPr/>
      <dgm:t>
        <a:bodyPr/>
        <a:lstStyle/>
        <a:p>
          <a:endParaRPr lang="en-US"/>
        </a:p>
      </dgm:t>
    </dgm:pt>
    <dgm:pt modelId="{22E5EDDF-FA3F-4825-A0A1-19D3C769714C}" type="sibTrans" cxnId="{7AEE792F-238B-48F1-9C41-D8AF11CC79CE}">
      <dgm:prSet/>
      <dgm:spPr/>
      <dgm:t>
        <a:bodyPr/>
        <a:lstStyle/>
        <a:p>
          <a:endParaRPr lang="en-US"/>
        </a:p>
      </dgm:t>
    </dgm:pt>
    <dgm:pt modelId="{7DEE05E3-4AEA-463C-816C-5631225A4294}">
      <dgm:prSet/>
      <dgm:spPr/>
      <dgm:t>
        <a:bodyPr/>
        <a:lstStyle/>
        <a:p>
          <a:r>
            <a:rPr lang="en-US"/>
            <a:t>Experimented with downsampling the more frequent classes to the minority class's level and upsampling the smallest class to the middle class's level, alongside downsampling the majority class.</a:t>
          </a:r>
        </a:p>
      </dgm:t>
    </dgm:pt>
    <dgm:pt modelId="{0B23805F-75F6-43CF-8700-00BF35964E70}" type="parTrans" cxnId="{1D59F3D8-ABD5-4DCD-A818-0C0F225BCF9F}">
      <dgm:prSet/>
      <dgm:spPr/>
      <dgm:t>
        <a:bodyPr/>
        <a:lstStyle/>
        <a:p>
          <a:endParaRPr lang="en-US"/>
        </a:p>
      </dgm:t>
    </dgm:pt>
    <dgm:pt modelId="{57BA2B02-D00A-44CB-B720-8DBD5AC3AE13}" type="sibTrans" cxnId="{1D59F3D8-ABD5-4DCD-A818-0C0F225BCF9F}">
      <dgm:prSet/>
      <dgm:spPr/>
      <dgm:t>
        <a:bodyPr/>
        <a:lstStyle/>
        <a:p>
          <a:endParaRPr lang="en-US"/>
        </a:p>
      </dgm:t>
    </dgm:pt>
    <dgm:pt modelId="{E47C2DEB-BA0E-4F71-8591-E6D005B1BA92}">
      <dgm:prSet/>
      <dgm:spPr/>
      <dgm:t>
        <a:bodyPr/>
        <a:lstStyle/>
        <a:p>
          <a:pPr>
            <a:defRPr b="1"/>
          </a:pPr>
          <a:r>
            <a:rPr lang="en-US" b="1"/>
            <a:t>Caution with Imbalanced Datasets:</a:t>
          </a:r>
          <a:endParaRPr lang="en-US"/>
        </a:p>
      </dgm:t>
    </dgm:pt>
    <dgm:pt modelId="{BF88803B-4A3A-422F-8ECD-39245E69DEF8}" type="parTrans" cxnId="{98783D93-3C94-41D2-A1BC-909061F2D7C9}">
      <dgm:prSet/>
      <dgm:spPr/>
      <dgm:t>
        <a:bodyPr/>
        <a:lstStyle/>
        <a:p>
          <a:endParaRPr lang="en-US"/>
        </a:p>
      </dgm:t>
    </dgm:pt>
    <dgm:pt modelId="{CB30C5CA-A2AA-404C-B512-3A27045507E1}" type="sibTrans" cxnId="{98783D93-3C94-41D2-A1BC-909061F2D7C9}">
      <dgm:prSet/>
      <dgm:spPr/>
      <dgm:t>
        <a:bodyPr/>
        <a:lstStyle/>
        <a:p>
          <a:endParaRPr lang="en-US"/>
        </a:p>
      </dgm:t>
    </dgm:pt>
    <dgm:pt modelId="{01F59E7F-0386-4065-8F18-A9B7AE19DAF6}">
      <dgm:prSet/>
      <dgm:spPr/>
      <dgm:t>
        <a:bodyPr/>
        <a:lstStyle/>
        <a:p>
          <a:r>
            <a:rPr lang="en-US"/>
            <a:t>Highlighted the challenge of model accuracy in imbalanced datasets.</a:t>
          </a:r>
        </a:p>
      </dgm:t>
    </dgm:pt>
    <dgm:pt modelId="{C62E6976-8E48-47FE-9E0A-58FEFA8B1223}" type="parTrans" cxnId="{2E181C7D-0F37-444E-A4DB-C9FDAB71289A}">
      <dgm:prSet/>
      <dgm:spPr/>
      <dgm:t>
        <a:bodyPr/>
        <a:lstStyle/>
        <a:p>
          <a:endParaRPr lang="en-US"/>
        </a:p>
      </dgm:t>
    </dgm:pt>
    <dgm:pt modelId="{3AD50288-41C5-4B21-9C09-10CAE9110B10}" type="sibTrans" cxnId="{2E181C7D-0F37-444E-A4DB-C9FDAB71289A}">
      <dgm:prSet/>
      <dgm:spPr/>
      <dgm:t>
        <a:bodyPr/>
        <a:lstStyle/>
        <a:p>
          <a:endParaRPr lang="en-US"/>
        </a:p>
      </dgm:t>
    </dgm:pt>
    <dgm:pt modelId="{D011A0BC-0CE3-4D50-82C5-B31752D12F71}">
      <dgm:prSet/>
      <dgm:spPr/>
      <dgm:t>
        <a:bodyPr/>
        <a:lstStyle/>
        <a:p>
          <a:r>
            <a:rPr lang="en-US"/>
            <a:t>Noted that models might achieve high accuracy by naively predicting the majority class, emphasizing the importance of evaluating performance across all classes.</a:t>
          </a:r>
        </a:p>
      </dgm:t>
    </dgm:pt>
    <dgm:pt modelId="{D94DD646-B7CF-407C-8B6B-89C85D8FC9E5}" type="parTrans" cxnId="{4B3016E0-73FE-42CD-8FB8-92DEA2CBDF9D}">
      <dgm:prSet/>
      <dgm:spPr/>
      <dgm:t>
        <a:bodyPr/>
        <a:lstStyle/>
        <a:p>
          <a:endParaRPr lang="en-US"/>
        </a:p>
      </dgm:t>
    </dgm:pt>
    <dgm:pt modelId="{9BD1B9CE-6D2C-4B7B-B8A8-3E5D6ECE31E2}" type="sibTrans" cxnId="{4B3016E0-73FE-42CD-8FB8-92DEA2CBDF9D}">
      <dgm:prSet/>
      <dgm:spPr/>
      <dgm:t>
        <a:bodyPr/>
        <a:lstStyle/>
        <a:p>
          <a:endParaRPr lang="en-US"/>
        </a:p>
      </dgm:t>
    </dgm:pt>
    <dgm:pt modelId="{824BE678-6371-4504-A784-046150AB4960}" type="pres">
      <dgm:prSet presAssocID="{79BA5834-3A8F-4B24-8351-CB91ED789C30}" presName="root" presStyleCnt="0">
        <dgm:presLayoutVars>
          <dgm:dir/>
          <dgm:resizeHandles val="exact"/>
        </dgm:presLayoutVars>
      </dgm:prSet>
      <dgm:spPr/>
    </dgm:pt>
    <dgm:pt modelId="{ABB9BBD1-3E12-41BF-B4C7-53B776A51F82}" type="pres">
      <dgm:prSet presAssocID="{DB7F33CD-6297-47E3-9E80-23D3287C2DB7}" presName="compNode" presStyleCnt="0"/>
      <dgm:spPr/>
    </dgm:pt>
    <dgm:pt modelId="{F1CCE531-5446-4E49-AB47-261A54FB0CCE}" type="pres">
      <dgm:prSet presAssocID="{DB7F33CD-6297-47E3-9E80-23D3287C2D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F4EACF8C-4E4C-4C73-B6FF-771CF44E89FA}" type="pres">
      <dgm:prSet presAssocID="{DB7F33CD-6297-47E3-9E80-23D3287C2DB7}" presName="iconSpace" presStyleCnt="0"/>
      <dgm:spPr/>
    </dgm:pt>
    <dgm:pt modelId="{FFDE0C3A-ABBB-4977-B317-5BC39CF2DE4F}" type="pres">
      <dgm:prSet presAssocID="{DB7F33CD-6297-47E3-9E80-23D3287C2DB7}" presName="parTx" presStyleLbl="revTx" presStyleIdx="0" presStyleCnt="4">
        <dgm:presLayoutVars>
          <dgm:chMax val="0"/>
          <dgm:chPref val="0"/>
        </dgm:presLayoutVars>
      </dgm:prSet>
      <dgm:spPr/>
    </dgm:pt>
    <dgm:pt modelId="{1FCAD830-9C85-4C37-B1B3-11105FAC3C8B}" type="pres">
      <dgm:prSet presAssocID="{DB7F33CD-6297-47E3-9E80-23D3287C2DB7}" presName="txSpace" presStyleCnt="0"/>
      <dgm:spPr/>
    </dgm:pt>
    <dgm:pt modelId="{1A972C08-7D45-4FF4-BF17-B5A092EE012E}" type="pres">
      <dgm:prSet presAssocID="{DB7F33CD-6297-47E3-9E80-23D3287C2DB7}" presName="desTx" presStyleLbl="revTx" presStyleIdx="1" presStyleCnt="4">
        <dgm:presLayoutVars/>
      </dgm:prSet>
      <dgm:spPr/>
    </dgm:pt>
    <dgm:pt modelId="{0C0F9F79-AE22-49B0-9CB5-758F9B960285}" type="pres">
      <dgm:prSet presAssocID="{0AE7F15D-DA08-4A82-B0F2-0B1E2695954D}" presName="sibTrans" presStyleCnt="0"/>
      <dgm:spPr/>
    </dgm:pt>
    <dgm:pt modelId="{FBE3926C-6938-4579-BDD3-79807D043145}" type="pres">
      <dgm:prSet presAssocID="{E47C2DEB-BA0E-4F71-8591-E6D005B1BA92}" presName="compNode" presStyleCnt="0"/>
      <dgm:spPr/>
    </dgm:pt>
    <dgm:pt modelId="{F20CEFB1-23F9-4F96-AFEF-134235E805AE}" type="pres">
      <dgm:prSet presAssocID="{E47C2DEB-BA0E-4F71-8591-E6D005B1BA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1F21CFA-530D-484E-9C79-A9503B5B12CD}" type="pres">
      <dgm:prSet presAssocID="{E47C2DEB-BA0E-4F71-8591-E6D005B1BA92}" presName="iconSpace" presStyleCnt="0"/>
      <dgm:spPr/>
    </dgm:pt>
    <dgm:pt modelId="{5EAF5BE9-001C-46EE-A875-B0BA88DC9AA9}" type="pres">
      <dgm:prSet presAssocID="{E47C2DEB-BA0E-4F71-8591-E6D005B1BA92}" presName="parTx" presStyleLbl="revTx" presStyleIdx="2" presStyleCnt="4">
        <dgm:presLayoutVars>
          <dgm:chMax val="0"/>
          <dgm:chPref val="0"/>
        </dgm:presLayoutVars>
      </dgm:prSet>
      <dgm:spPr/>
    </dgm:pt>
    <dgm:pt modelId="{C433B49D-2285-4718-B0EF-FD8D3CFE8EF1}" type="pres">
      <dgm:prSet presAssocID="{E47C2DEB-BA0E-4F71-8591-E6D005B1BA92}" presName="txSpace" presStyleCnt="0"/>
      <dgm:spPr/>
    </dgm:pt>
    <dgm:pt modelId="{C26206FC-CC37-4717-BB4C-7C5DB36C2101}" type="pres">
      <dgm:prSet presAssocID="{E47C2DEB-BA0E-4F71-8591-E6D005B1BA92}" presName="desTx" presStyleLbl="revTx" presStyleIdx="3" presStyleCnt="4">
        <dgm:presLayoutVars/>
      </dgm:prSet>
      <dgm:spPr/>
    </dgm:pt>
  </dgm:ptLst>
  <dgm:cxnLst>
    <dgm:cxn modelId="{7AEE792F-238B-48F1-9C41-D8AF11CC79CE}" srcId="{DB7F33CD-6297-47E3-9E80-23D3287C2DB7}" destId="{6BC65168-BCC7-4B32-ADFA-9D82AE5BF363}" srcOrd="0" destOrd="0" parTransId="{D74F4BE2-FB2B-413C-B967-2544CC3297A4}" sibTransId="{22E5EDDF-FA3F-4825-A0A1-19D3C769714C}"/>
    <dgm:cxn modelId="{F7D95938-738E-4469-8618-3C86B91D2617}" type="presOf" srcId="{7DEE05E3-4AEA-463C-816C-5631225A4294}" destId="{1A972C08-7D45-4FF4-BF17-B5A092EE012E}" srcOrd="0" destOrd="1" presId="urn:microsoft.com/office/officeart/2018/2/layout/IconLabelDescriptionList"/>
    <dgm:cxn modelId="{7505A13A-447C-47A1-B1FC-1522A4EB7521}" srcId="{79BA5834-3A8F-4B24-8351-CB91ED789C30}" destId="{DB7F33CD-6297-47E3-9E80-23D3287C2DB7}" srcOrd="0" destOrd="0" parTransId="{09BB67F6-3F8B-474A-B83E-169C94F4FD7B}" sibTransId="{0AE7F15D-DA08-4A82-B0F2-0B1E2695954D}"/>
    <dgm:cxn modelId="{2F0CC840-188E-435D-A9A5-8DA543309FA3}" type="presOf" srcId="{01F59E7F-0386-4065-8F18-A9B7AE19DAF6}" destId="{C26206FC-CC37-4717-BB4C-7C5DB36C2101}" srcOrd="0" destOrd="0" presId="urn:microsoft.com/office/officeart/2018/2/layout/IconLabelDescriptionList"/>
    <dgm:cxn modelId="{658ABF4F-3471-4B07-A8DE-6E4644D1BFF8}" type="presOf" srcId="{D011A0BC-0CE3-4D50-82C5-B31752D12F71}" destId="{C26206FC-CC37-4717-BB4C-7C5DB36C2101}" srcOrd="0" destOrd="1" presId="urn:microsoft.com/office/officeart/2018/2/layout/IconLabelDescriptionList"/>
    <dgm:cxn modelId="{CBF77C74-D610-4995-A3F4-969BA98CB700}" type="presOf" srcId="{E47C2DEB-BA0E-4F71-8591-E6D005B1BA92}" destId="{5EAF5BE9-001C-46EE-A875-B0BA88DC9AA9}" srcOrd="0" destOrd="0" presId="urn:microsoft.com/office/officeart/2018/2/layout/IconLabelDescriptionList"/>
    <dgm:cxn modelId="{2E181C7D-0F37-444E-A4DB-C9FDAB71289A}" srcId="{E47C2DEB-BA0E-4F71-8591-E6D005B1BA92}" destId="{01F59E7F-0386-4065-8F18-A9B7AE19DAF6}" srcOrd="0" destOrd="0" parTransId="{C62E6976-8E48-47FE-9E0A-58FEFA8B1223}" sibTransId="{3AD50288-41C5-4B21-9C09-10CAE9110B10}"/>
    <dgm:cxn modelId="{5082BE89-D5FD-48E3-B906-091B435BDD7E}" type="presOf" srcId="{6BC65168-BCC7-4B32-ADFA-9D82AE5BF363}" destId="{1A972C08-7D45-4FF4-BF17-B5A092EE012E}" srcOrd="0" destOrd="0" presId="urn:microsoft.com/office/officeart/2018/2/layout/IconLabelDescriptionList"/>
    <dgm:cxn modelId="{94F9448B-0DB3-454B-AC7F-929B91144A41}" type="presOf" srcId="{79BA5834-3A8F-4B24-8351-CB91ED789C30}" destId="{824BE678-6371-4504-A784-046150AB4960}" srcOrd="0" destOrd="0" presId="urn:microsoft.com/office/officeart/2018/2/layout/IconLabelDescriptionList"/>
    <dgm:cxn modelId="{98783D93-3C94-41D2-A1BC-909061F2D7C9}" srcId="{79BA5834-3A8F-4B24-8351-CB91ED789C30}" destId="{E47C2DEB-BA0E-4F71-8591-E6D005B1BA92}" srcOrd="1" destOrd="0" parTransId="{BF88803B-4A3A-422F-8ECD-39245E69DEF8}" sibTransId="{CB30C5CA-A2AA-404C-B512-3A27045507E1}"/>
    <dgm:cxn modelId="{1D59F3D8-ABD5-4DCD-A818-0C0F225BCF9F}" srcId="{DB7F33CD-6297-47E3-9E80-23D3287C2DB7}" destId="{7DEE05E3-4AEA-463C-816C-5631225A4294}" srcOrd="1" destOrd="0" parTransId="{0B23805F-75F6-43CF-8700-00BF35964E70}" sibTransId="{57BA2B02-D00A-44CB-B720-8DBD5AC3AE13}"/>
    <dgm:cxn modelId="{4B3016E0-73FE-42CD-8FB8-92DEA2CBDF9D}" srcId="{E47C2DEB-BA0E-4F71-8591-E6D005B1BA92}" destId="{D011A0BC-0CE3-4D50-82C5-B31752D12F71}" srcOrd="1" destOrd="0" parTransId="{D94DD646-B7CF-407C-8B6B-89C85D8FC9E5}" sibTransId="{9BD1B9CE-6D2C-4B7B-B8A8-3E5D6ECE31E2}"/>
    <dgm:cxn modelId="{28AE09FF-B9B0-4EC6-8738-89FBB83C21E1}" type="presOf" srcId="{DB7F33CD-6297-47E3-9E80-23D3287C2DB7}" destId="{FFDE0C3A-ABBB-4977-B317-5BC39CF2DE4F}" srcOrd="0" destOrd="0" presId="urn:microsoft.com/office/officeart/2018/2/layout/IconLabelDescriptionList"/>
    <dgm:cxn modelId="{77236831-7430-4938-9725-F8DFF4F84DB5}" type="presParOf" srcId="{824BE678-6371-4504-A784-046150AB4960}" destId="{ABB9BBD1-3E12-41BF-B4C7-53B776A51F82}" srcOrd="0" destOrd="0" presId="urn:microsoft.com/office/officeart/2018/2/layout/IconLabelDescriptionList"/>
    <dgm:cxn modelId="{E33C738C-F619-40D4-B0A3-6E4A521C5E95}" type="presParOf" srcId="{ABB9BBD1-3E12-41BF-B4C7-53B776A51F82}" destId="{F1CCE531-5446-4E49-AB47-261A54FB0CCE}" srcOrd="0" destOrd="0" presId="urn:microsoft.com/office/officeart/2018/2/layout/IconLabelDescriptionList"/>
    <dgm:cxn modelId="{53A132CC-71BA-4685-B8FF-9F473D37025D}" type="presParOf" srcId="{ABB9BBD1-3E12-41BF-B4C7-53B776A51F82}" destId="{F4EACF8C-4E4C-4C73-B6FF-771CF44E89FA}" srcOrd="1" destOrd="0" presId="urn:microsoft.com/office/officeart/2018/2/layout/IconLabelDescriptionList"/>
    <dgm:cxn modelId="{1E4B373A-1B31-4981-A870-292D4F2C084F}" type="presParOf" srcId="{ABB9BBD1-3E12-41BF-B4C7-53B776A51F82}" destId="{FFDE0C3A-ABBB-4977-B317-5BC39CF2DE4F}" srcOrd="2" destOrd="0" presId="urn:microsoft.com/office/officeart/2018/2/layout/IconLabelDescriptionList"/>
    <dgm:cxn modelId="{8D2C1905-58EC-436A-93CF-454DA6A5B1AE}" type="presParOf" srcId="{ABB9BBD1-3E12-41BF-B4C7-53B776A51F82}" destId="{1FCAD830-9C85-4C37-B1B3-11105FAC3C8B}" srcOrd="3" destOrd="0" presId="urn:microsoft.com/office/officeart/2018/2/layout/IconLabelDescriptionList"/>
    <dgm:cxn modelId="{7EA551D2-BF55-4901-846C-76C7BE5DFD98}" type="presParOf" srcId="{ABB9BBD1-3E12-41BF-B4C7-53B776A51F82}" destId="{1A972C08-7D45-4FF4-BF17-B5A092EE012E}" srcOrd="4" destOrd="0" presId="urn:microsoft.com/office/officeart/2018/2/layout/IconLabelDescriptionList"/>
    <dgm:cxn modelId="{14E946CB-E95E-4D28-AC3B-780A3697D9C6}" type="presParOf" srcId="{824BE678-6371-4504-A784-046150AB4960}" destId="{0C0F9F79-AE22-49B0-9CB5-758F9B960285}" srcOrd="1" destOrd="0" presId="urn:microsoft.com/office/officeart/2018/2/layout/IconLabelDescriptionList"/>
    <dgm:cxn modelId="{C5AA1606-8D53-4FA1-BD48-4708CDA0BCAD}" type="presParOf" srcId="{824BE678-6371-4504-A784-046150AB4960}" destId="{FBE3926C-6938-4579-BDD3-79807D043145}" srcOrd="2" destOrd="0" presId="urn:microsoft.com/office/officeart/2018/2/layout/IconLabelDescriptionList"/>
    <dgm:cxn modelId="{D0CD6724-968C-4DDA-BAF5-5E63BF1B3966}" type="presParOf" srcId="{FBE3926C-6938-4579-BDD3-79807D043145}" destId="{F20CEFB1-23F9-4F96-AFEF-134235E805AE}" srcOrd="0" destOrd="0" presId="urn:microsoft.com/office/officeart/2018/2/layout/IconLabelDescriptionList"/>
    <dgm:cxn modelId="{9CFFCE26-7A13-491D-8BC8-6E931A589193}" type="presParOf" srcId="{FBE3926C-6938-4579-BDD3-79807D043145}" destId="{A1F21CFA-530D-484E-9C79-A9503B5B12CD}" srcOrd="1" destOrd="0" presId="urn:microsoft.com/office/officeart/2018/2/layout/IconLabelDescriptionList"/>
    <dgm:cxn modelId="{C01A9071-5B50-43B6-9710-26B056B9C457}" type="presParOf" srcId="{FBE3926C-6938-4579-BDD3-79807D043145}" destId="{5EAF5BE9-001C-46EE-A875-B0BA88DC9AA9}" srcOrd="2" destOrd="0" presId="urn:microsoft.com/office/officeart/2018/2/layout/IconLabelDescriptionList"/>
    <dgm:cxn modelId="{80735001-C3ED-4673-97E3-4ED765D2FA56}" type="presParOf" srcId="{FBE3926C-6938-4579-BDD3-79807D043145}" destId="{C433B49D-2285-4718-B0EF-FD8D3CFE8EF1}" srcOrd="3" destOrd="0" presId="urn:microsoft.com/office/officeart/2018/2/layout/IconLabelDescriptionList"/>
    <dgm:cxn modelId="{429A00C7-02F2-4675-995F-E4862FDE6094}" type="presParOf" srcId="{FBE3926C-6938-4579-BDD3-79807D043145}" destId="{C26206FC-CC37-4717-BB4C-7C5DB36C210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C742D3-EC45-4240-AF6D-630ACD85B1BE}"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8A4D7EE-ADB2-4DE0-8CCF-8AD34D5CFF85}">
      <dgm:prSet/>
      <dgm:spPr/>
      <dgm:t>
        <a:bodyPr/>
        <a:lstStyle/>
        <a:p>
          <a:pPr>
            <a:defRPr cap="all"/>
          </a:pPr>
          <a:r>
            <a:rPr lang="en-US"/>
            <a:t>Gradient Boosting Trees</a:t>
          </a:r>
        </a:p>
      </dgm:t>
    </dgm:pt>
    <dgm:pt modelId="{F698CFE2-3EB6-4466-AEC4-77DB176ACDAF}" type="parTrans" cxnId="{1989CB90-4152-4753-8946-6E78A194252F}">
      <dgm:prSet/>
      <dgm:spPr/>
      <dgm:t>
        <a:bodyPr/>
        <a:lstStyle/>
        <a:p>
          <a:endParaRPr lang="en-US"/>
        </a:p>
      </dgm:t>
    </dgm:pt>
    <dgm:pt modelId="{B0EBC19F-EEE5-435E-B823-5BF395D30536}" type="sibTrans" cxnId="{1989CB90-4152-4753-8946-6E78A194252F}">
      <dgm:prSet/>
      <dgm:spPr/>
      <dgm:t>
        <a:bodyPr/>
        <a:lstStyle/>
        <a:p>
          <a:endParaRPr lang="en-US"/>
        </a:p>
      </dgm:t>
    </dgm:pt>
    <dgm:pt modelId="{AC9DF91F-A6B3-43B4-BB16-025599AD34E1}">
      <dgm:prSet/>
      <dgm:spPr/>
      <dgm:t>
        <a:bodyPr/>
        <a:lstStyle/>
        <a:p>
          <a:pPr>
            <a:defRPr cap="all"/>
          </a:pPr>
          <a:r>
            <a:rPr lang="en-US"/>
            <a:t>Deep Neural Network</a:t>
          </a:r>
        </a:p>
      </dgm:t>
    </dgm:pt>
    <dgm:pt modelId="{AE64C698-7758-4125-AA61-A188F11C6895}" type="parTrans" cxnId="{E56388B3-6284-4988-9E2F-B5A38EF70A87}">
      <dgm:prSet/>
      <dgm:spPr/>
      <dgm:t>
        <a:bodyPr/>
        <a:lstStyle/>
        <a:p>
          <a:endParaRPr lang="en-US"/>
        </a:p>
      </dgm:t>
    </dgm:pt>
    <dgm:pt modelId="{79538A75-0466-4ADC-BF30-AB27FBDDBE1A}" type="sibTrans" cxnId="{E56388B3-6284-4988-9E2F-B5A38EF70A87}">
      <dgm:prSet/>
      <dgm:spPr/>
      <dgm:t>
        <a:bodyPr/>
        <a:lstStyle/>
        <a:p>
          <a:endParaRPr lang="en-US"/>
        </a:p>
      </dgm:t>
    </dgm:pt>
    <dgm:pt modelId="{816BA34C-01EE-4B6B-8C32-AAF35AAB2A97}" type="pres">
      <dgm:prSet presAssocID="{11C742D3-EC45-4240-AF6D-630ACD85B1BE}" presName="root" presStyleCnt="0">
        <dgm:presLayoutVars>
          <dgm:dir/>
          <dgm:resizeHandles val="exact"/>
        </dgm:presLayoutVars>
      </dgm:prSet>
      <dgm:spPr/>
    </dgm:pt>
    <dgm:pt modelId="{7D7D7E73-8FCC-4E3A-8E83-BB98536E41BA}" type="pres">
      <dgm:prSet presAssocID="{A8A4D7EE-ADB2-4DE0-8CCF-8AD34D5CFF85}" presName="compNode" presStyleCnt="0"/>
      <dgm:spPr/>
    </dgm:pt>
    <dgm:pt modelId="{29848FFB-0D4D-4BC1-A806-A9BF034215BD}" type="pres">
      <dgm:prSet presAssocID="{A8A4D7EE-ADB2-4DE0-8CCF-8AD34D5CFF85}" presName="iconBgRect" presStyleLbl="bgShp" presStyleIdx="0" presStyleCnt="2"/>
      <dgm:spPr/>
    </dgm:pt>
    <dgm:pt modelId="{3EE0C39A-D03D-40AF-95D1-7BF339900AB9}" type="pres">
      <dgm:prSet presAssocID="{A8A4D7EE-ADB2-4DE0-8CCF-8AD34D5CFF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E4044D-42BB-4C33-ABA3-45C61C307CB7}" type="pres">
      <dgm:prSet presAssocID="{A8A4D7EE-ADB2-4DE0-8CCF-8AD34D5CFF85}" presName="spaceRect" presStyleCnt="0"/>
      <dgm:spPr/>
    </dgm:pt>
    <dgm:pt modelId="{9C1CFB15-2DF2-4D82-884B-FB957AAD39A0}" type="pres">
      <dgm:prSet presAssocID="{A8A4D7EE-ADB2-4DE0-8CCF-8AD34D5CFF85}" presName="textRect" presStyleLbl="revTx" presStyleIdx="0" presStyleCnt="2">
        <dgm:presLayoutVars>
          <dgm:chMax val="1"/>
          <dgm:chPref val="1"/>
        </dgm:presLayoutVars>
      </dgm:prSet>
      <dgm:spPr/>
    </dgm:pt>
    <dgm:pt modelId="{96D013BC-5DE4-454B-951C-7F436D413B0F}" type="pres">
      <dgm:prSet presAssocID="{B0EBC19F-EEE5-435E-B823-5BF395D30536}" presName="sibTrans" presStyleCnt="0"/>
      <dgm:spPr/>
    </dgm:pt>
    <dgm:pt modelId="{BA4E55E0-1463-41C9-AC25-53FD0E8E6BA1}" type="pres">
      <dgm:prSet presAssocID="{AC9DF91F-A6B3-43B4-BB16-025599AD34E1}" presName="compNode" presStyleCnt="0"/>
      <dgm:spPr/>
    </dgm:pt>
    <dgm:pt modelId="{792B91EE-4982-444E-9A8D-8330897CDC78}" type="pres">
      <dgm:prSet presAssocID="{AC9DF91F-A6B3-43B4-BB16-025599AD34E1}" presName="iconBgRect" presStyleLbl="bgShp" presStyleIdx="1" presStyleCnt="2"/>
      <dgm:spPr/>
    </dgm:pt>
    <dgm:pt modelId="{420AC63F-36CE-4738-B070-327976644811}" type="pres">
      <dgm:prSet presAssocID="{AC9DF91F-A6B3-43B4-BB16-025599AD34E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D85B4377-6D39-4F1C-91B1-648CF613A27B}" type="pres">
      <dgm:prSet presAssocID="{AC9DF91F-A6B3-43B4-BB16-025599AD34E1}" presName="spaceRect" presStyleCnt="0"/>
      <dgm:spPr/>
    </dgm:pt>
    <dgm:pt modelId="{FF228575-F47B-43AA-B4B5-547648235A3A}" type="pres">
      <dgm:prSet presAssocID="{AC9DF91F-A6B3-43B4-BB16-025599AD34E1}" presName="textRect" presStyleLbl="revTx" presStyleIdx="1" presStyleCnt="2">
        <dgm:presLayoutVars>
          <dgm:chMax val="1"/>
          <dgm:chPref val="1"/>
        </dgm:presLayoutVars>
      </dgm:prSet>
      <dgm:spPr/>
    </dgm:pt>
  </dgm:ptLst>
  <dgm:cxnLst>
    <dgm:cxn modelId="{ADEC245F-51E0-4911-B919-B8E0578ED667}" type="presOf" srcId="{A8A4D7EE-ADB2-4DE0-8CCF-8AD34D5CFF85}" destId="{9C1CFB15-2DF2-4D82-884B-FB957AAD39A0}" srcOrd="0" destOrd="0" presId="urn:microsoft.com/office/officeart/2018/5/layout/IconCircleLabelList"/>
    <dgm:cxn modelId="{DCBEBB51-BE39-45D1-A726-923709D72A49}" type="presOf" srcId="{11C742D3-EC45-4240-AF6D-630ACD85B1BE}" destId="{816BA34C-01EE-4B6B-8C32-AAF35AAB2A97}" srcOrd="0" destOrd="0" presId="urn:microsoft.com/office/officeart/2018/5/layout/IconCircleLabelList"/>
    <dgm:cxn modelId="{1989CB90-4152-4753-8946-6E78A194252F}" srcId="{11C742D3-EC45-4240-AF6D-630ACD85B1BE}" destId="{A8A4D7EE-ADB2-4DE0-8CCF-8AD34D5CFF85}" srcOrd="0" destOrd="0" parTransId="{F698CFE2-3EB6-4466-AEC4-77DB176ACDAF}" sibTransId="{B0EBC19F-EEE5-435E-B823-5BF395D30536}"/>
    <dgm:cxn modelId="{0C992BAE-6845-41FB-B835-E64D86E1A3F5}" type="presOf" srcId="{AC9DF91F-A6B3-43B4-BB16-025599AD34E1}" destId="{FF228575-F47B-43AA-B4B5-547648235A3A}" srcOrd="0" destOrd="0" presId="urn:microsoft.com/office/officeart/2018/5/layout/IconCircleLabelList"/>
    <dgm:cxn modelId="{E56388B3-6284-4988-9E2F-B5A38EF70A87}" srcId="{11C742D3-EC45-4240-AF6D-630ACD85B1BE}" destId="{AC9DF91F-A6B3-43B4-BB16-025599AD34E1}" srcOrd="1" destOrd="0" parTransId="{AE64C698-7758-4125-AA61-A188F11C6895}" sibTransId="{79538A75-0466-4ADC-BF30-AB27FBDDBE1A}"/>
    <dgm:cxn modelId="{277F4816-62D6-41A8-A724-280D6C751FD2}" type="presParOf" srcId="{816BA34C-01EE-4B6B-8C32-AAF35AAB2A97}" destId="{7D7D7E73-8FCC-4E3A-8E83-BB98536E41BA}" srcOrd="0" destOrd="0" presId="urn:microsoft.com/office/officeart/2018/5/layout/IconCircleLabelList"/>
    <dgm:cxn modelId="{9B435491-D28F-4032-B08A-06659B3D4629}" type="presParOf" srcId="{7D7D7E73-8FCC-4E3A-8E83-BB98536E41BA}" destId="{29848FFB-0D4D-4BC1-A806-A9BF034215BD}" srcOrd="0" destOrd="0" presId="urn:microsoft.com/office/officeart/2018/5/layout/IconCircleLabelList"/>
    <dgm:cxn modelId="{83DE0AF8-F3DE-44E8-8ECC-1BC0041A46E2}" type="presParOf" srcId="{7D7D7E73-8FCC-4E3A-8E83-BB98536E41BA}" destId="{3EE0C39A-D03D-40AF-95D1-7BF339900AB9}" srcOrd="1" destOrd="0" presId="urn:microsoft.com/office/officeart/2018/5/layout/IconCircleLabelList"/>
    <dgm:cxn modelId="{9CDED1B2-4FE1-4F15-A102-D094C16ECB37}" type="presParOf" srcId="{7D7D7E73-8FCC-4E3A-8E83-BB98536E41BA}" destId="{83E4044D-42BB-4C33-ABA3-45C61C307CB7}" srcOrd="2" destOrd="0" presId="urn:microsoft.com/office/officeart/2018/5/layout/IconCircleLabelList"/>
    <dgm:cxn modelId="{3283BEDD-A18A-4AB8-B6DE-25402DF40063}" type="presParOf" srcId="{7D7D7E73-8FCC-4E3A-8E83-BB98536E41BA}" destId="{9C1CFB15-2DF2-4D82-884B-FB957AAD39A0}" srcOrd="3" destOrd="0" presId="urn:microsoft.com/office/officeart/2018/5/layout/IconCircleLabelList"/>
    <dgm:cxn modelId="{A16B95C4-CAD8-4130-93AC-2F316B222306}" type="presParOf" srcId="{816BA34C-01EE-4B6B-8C32-AAF35AAB2A97}" destId="{96D013BC-5DE4-454B-951C-7F436D413B0F}" srcOrd="1" destOrd="0" presId="urn:microsoft.com/office/officeart/2018/5/layout/IconCircleLabelList"/>
    <dgm:cxn modelId="{1592B80E-A841-4A9F-BBA1-CB3D880BC3B7}" type="presParOf" srcId="{816BA34C-01EE-4B6B-8C32-AAF35AAB2A97}" destId="{BA4E55E0-1463-41C9-AC25-53FD0E8E6BA1}" srcOrd="2" destOrd="0" presId="urn:microsoft.com/office/officeart/2018/5/layout/IconCircleLabelList"/>
    <dgm:cxn modelId="{428A4AED-1937-4D58-8775-E9E733C08668}" type="presParOf" srcId="{BA4E55E0-1463-41C9-AC25-53FD0E8E6BA1}" destId="{792B91EE-4982-444E-9A8D-8330897CDC78}" srcOrd="0" destOrd="0" presId="urn:microsoft.com/office/officeart/2018/5/layout/IconCircleLabelList"/>
    <dgm:cxn modelId="{F315167D-B724-432C-B9DB-90554877235E}" type="presParOf" srcId="{BA4E55E0-1463-41C9-AC25-53FD0E8E6BA1}" destId="{420AC63F-36CE-4738-B070-327976644811}" srcOrd="1" destOrd="0" presId="urn:microsoft.com/office/officeart/2018/5/layout/IconCircleLabelList"/>
    <dgm:cxn modelId="{DF686C82-0173-4472-9BD8-85DA8F0122F2}" type="presParOf" srcId="{BA4E55E0-1463-41C9-AC25-53FD0E8E6BA1}" destId="{D85B4377-6D39-4F1C-91B1-648CF613A27B}" srcOrd="2" destOrd="0" presId="urn:microsoft.com/office/officeart/2018/5/layout/IconCircleLabelList"/>
    <dgm:cxn modelId="{227965E1-FF29-46D1-8022-4982B97FCBE1}" type="presParOf" srcId="{BA4E55E0-1463-41C9-AC25-53FD0E8E6BA1}" destId="{FF228575-F47B-43AA-B4B5-547648235A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F98A9-1846-4668-9F82-E7956B5F19C7}">
      <dsp:nvSpPr>
        <dsp:cNvPr id="0" name=""/>
        <dsp:cNvSpPr/>
      </dsp:nvSpPr>
      <dsp:spPr>
        <a:xfrm>
          <a:off x="5527" y="0"/>
          <a:ext cx="1097489" cy="8932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2F575A-E20C-4A8A-BC7C-EE66C6BABFF7}">
      <dsp:nvSpPr>
        <dsp:cNvPr id="0" name=""/>
        <dsp:cNvSpPr/>
      </dsp:nvSpPr>
      <dsp:spPr>
        <a:xfrm>
          <a:off x="5527" y="1039888"/>
          <a:ext cx="3135684" cy="38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Data Cleaning:</a:t>
          </a:r>
          <a:endParaRPr lang="en-US" sz="2400" kern="1200" dirty="0"/>
        </a:p>
      </dsp:txBody>
      <dsp:txXfrm>
        <a:off x="5527" y="1039888"/>
        <a:ext cx="3135684" cy="382839"/>
      </dsp:txXfrm>
    </dsp:sp>
    <dsp:sp modelId="{1370BE3E-AE83-420D-A9CC-7B096A07E349}">
      <dsp:nvSpPr>
        <dsp:cNvPr id="0" name=""/>
        <dsp:cNvSpPr/>
      </dsp:nvSpPr>
      <dsp:spPr>
        <a:xfrm>
          <a:off x="5527" y="1490913"/>
          <a:ext cx="3135684" cy="2697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Preprocessed raw data by cleaning and refining features related to "Accident Severity."</a:t>
          </a:r>
        </a:p>
        <a:p>
          <a:pPr marL="0" lvl="0" indent="0" algn="l" defTabSz="755650">
            <a:lnSpc>
              <a:spcPct val="100000"/>
            </a:lnSpc>
            <a:spcBef>
              <a:spcPct val="0"/>
            </a:spcBef>
            <a:spcAft>
              <a:spcPct val="35000"/>
            </a:spcAft>
            <a:buNone/>
          </a:pPr>
          <a:r>
            <a:rPr lang="en-US" sz="1700" kern="1200" dirty="0"/>
            <a:t>Key features considered: location (Longitude, Latitude, </a:t>
          </a:r>
          <a:r>
            <a:rPr lang="en-US" sz="1700" kern="1200" dirty="0" err="1"/>
            <a:t>LSOA_of_Accident_Location</a:t>
          </a:r>
          <a:r>
            <a:rPr lang="en-US" sz="1700" kern="1200" dirty="0"/>
            <a:t>), timing (Time, Date, </a:t>
          </a:r>
          <a:r>
            <a:rPr lang="en-US" sz="1700" kern="1200" dirty="0" err="1"/>
            <a:t>Day_of_Week</a:t>
          </a:r>
          <a:r>
            <a:rPr lang="en-US" sz="1700" kern="1200" dirty="0"/>
            <a:t>), and environmental conditions (Light Conditions, Weather Conditions, Road Surface Conditions, Speed Limit, Road Type).</a:t>
          </a:r>
        </a:p>
      </dsp:txBody>
      <dsp:txXfrm>
        <a:off x="5527" y="1490913"/>
        <a:ext cx="3135684" cy="2697667"/>
      </dsp:txXfrm>
    </dsp:sp>
    <dsp:sp modelId="{880369DE-1502-4DFD-9254-82F6372A0CAA}">
      <dsp:nvSpPr>
        <dsp:cNvPr id="0" name=""/>
        <dsp:cNvSpPr/>
      </dsp:nvSpPr>
      <dsp:spPr>
        <a:xfrm>
          <a:off x="3689957" y="0"/>
          <a:ext cx="1097489" cy="8932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E6C37-B764-4E50-81C2-885313AB3441}">
      <dsp:nvSpPr>
        <dsp:cNvPr id="0" name=""/>
        <dsp:cNvSpPr/>
      </dsp:nvSpPr>
      <dsp:spPr>
        <a:xfrm>
          <a:off x="3689957" y="1039888"/>
          <a:ext cx="3135684" cy="38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Data Formatting:</a:t>
          </a:r>
          <a:endParaRPr lang="en-US" sz="2400" kern="1200" dirty="0"/>
        </a:p>
      </dsp:txBody>
      <dsp:txXfrm>
        <a:off x="3689957" y="1039888"/>
        <a:ext cx="3135684" cy="382839"/>
      </dsp:txXfrm>
    </dsp:sp>
    <dsp:sp modelId="{6E800439-6979-44C1-870A-F406CD6D53FF}">
      <dsp:nvSpPr>
        <dsp:cNvPr id="0" name=""/>
        <dsp:cNvSpPr/>
      </dsp:nvSpPr>
      <dsp:spPr>
        <a:xfrm>
          <a:off x="3689957" y="1490913"/>
          <a:ext cx="3135684" cy="2697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Implemented the second preprocessing step by formatting the raw data.</a:t>
          </a:r>
        </a:p>
        <a:p>
          <a:pPr marL="0" lvl="0" indent="0" algn="l" defTabSz="755650">
            <a:lnSpc>
              <a:spcPct val="100000"/>
            </a:lnSpc>
            <a:spcBef>
              <a:spcPct val="0"/>
            </a:spcBef>
            <a:spcAft>
              <a:spcPct val="35000"/>
            </a:spcAft>
            <a:buNone/>
          </a:pPr>
          <a:r>
            <a:rPr lang="en-US" sz="1700" kern="1200" dirty="0"/>
            <a:t>Created new variables: "Month" based on "Date" and "Hour" based on "Time."</a:t>
          </a:r>
        </a:p>
        <a:p>
          <a:pPr marL="0" lvl="0" indent="0" algn="l" defTabSz="755650">
            <a:lnSpc>
              <a:spcPct val="100000"/>
            </a:lnSpc>
            <a:spcBef>
              <a:spcPct val="0"/>
            </a:spcBef>
            <a:spcAft>
              <a:spcPct val="35000"/>
            </a:spcAft>
            <a:buNone/>
          </a:pPr>
          <a:r>
            <a:rPr lang="en-US" sz="1700" kern="1200" dirty="0"/>
            <a:t>Converted numerical variable "</a:t>
          </a:r>
          <a:r>
            <a:rPr lang="en-US" sz="1700" kern="1200" dirty="0" err="1"/>
            <a:t>Day_of_Week</a:t>
          </a:r>
          <a:r>
            <a:rPr lang="en-US" sz="1700" kern="1200" dirty="0"/>
            <a:t>" into a string.</a:t>
          </a:r>
        </a:p>
      </dsp:txBody>
      <dsp:txXfrm>
        <a:off x="3689957" y="1490913"/>
        <a:ext cx="3135684" cy="2697667"/>
      </dsp:txXfrm>
    </dsp:sp>
    <dsp:sp modelId="{91CF48E5-99D8-4262-B8A9-9602AC50C4F6}">
      <dsp:nvSpPr>
        <dsp:cNvPr id="0" name=""/>
        <dsp:cNvSpPr/>
      </dsp:nvSpPr>
      <dsp:spPr>
        <a:xfrm>
          <a:off x="7374387" y="0"/>
          <a:ext cx="1097489" cy="8932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BFAE1-B695-4A67-8983-68B36847B28F}">
      <dsp:nvSpPr>
        <dsp:cNvPr id="0" name=""/>
        <dsp:cNvSpPr/>
      </dsp:nvSpPr>
      <dsp:spPr>
        <a:xfrm>
          <a:off x="7374387" y="1039888"/>
          <a:ext cx="3135684" cy="38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Data Transformation:</a:t>
          </a:r>
          <a:endParaRPr lang="en-US" sz="2400" kern="1200" dirty="0"/>
        </a:p>
      </dsp:txBody>
      <dsp:txXfrm>
        <a:off x="7374387" y="1039888"/>
        <a:ext cx="3135684" cy="382839"/>
      </dsp:txXfrm>
    </dsp:sp>
    <dsp:sp modelId="{B0E3F20E-4F9B-4E2B-A2C5-FF16468B3CA9}">
      <dsp:nvSpPr>
        <dsp:cNvPr id="0" name=""/>
        <dsp:cNvSpPr/>
      </dsp:nvSpPr>
      <dsp:spPr>
        <a:xfrm>
          <a:off x="7374387" y="1490913"/>
          <a:ext cx="3135684" cy="2697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Conducted a transformation of numerical values within the "Accident Severity" variable.</a:t>
          </a:r>
        </a:p>
        <a:p>
          <a:pPr marL="0" lvl="0" indent="0" algn="l" defTabSz="755650">
            <a:lnSpc>
              <a:spcPct val="100000"/>
            </a:lnSpc>
            <a:spcBef>
              <a:spcPct val="0"/>
            </a:spcBef>
            <a:spcAft>
              <a:spcPct val="35000"/>
            </a:spcAft>
            <a:buNone/>
          </a:pPr>
          <a:r>
            <a:rPr lang="en-US" sz="1700" kern="1200" dirty="0"/>
            <a:t>Converted numerical severity values into categorical labels: "Fatal," "Serious," and "Slight."</a:t>
          </a:r>
        </a:p>
      </dsp:txBody>
      <dsp:txXfrm>
        <a:off x="7374387" y="1490913"/>
        <a:ext cx="3135684" cy="2697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CE531-5446-4E49-AB47-261A54FB0CCE}">
      <dsp:nvSpPr>
        <dsp:cNvPr id="0" name=""/>
        <dsp:cNvSpPr/>
      </dsp:nvSpPr>
      <dsp:spPr>
        <a:xfrm>
          <a:off x="765914" y="143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E0C3A-ABBB-4977-B317-5BC39CF2DE4F}">
      <dsp:nvSpPr>
        <dsp:cNvPr id="0" name=""/>
        <dsp:cNvSpPr/>
      </dsp:nvSpPr>
      <dsp:spPr>
        <a:xfrm>
          <a:off x="765914" y="1693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a:t>Heavy Resampling for Class Imbalance</a:t>
          </a:r>
          <a:endParaRPr lang="en-US" sz="2300" kern="1200"/>
        </a:p>
      </dsp:txBody>
      <dsp:txXfrm>
        <a:off x="765914" y="1693600"/>
        <a:ext cx="4320000" cy="648000"/>
      </dsp:txXfrm>
    </dsp:sp>
    <dsp:sp modelId="{1A972C08-7D45-4FF4-BF17-B5A092EE012E}">
      <dsp:nvSpPr>
        <dsp:cNvPr id="0" name=""/>
        <dsp:cNvSpPr/>
      </dsp:nvSpPr>
      <dsp:spPr>
        <a:xfrm>
          <a:off x="765914" y="2425399"/>
          <a:ext cx="4320000" cy="17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Addressed extreme class imbalance through resampling techniques.</a:t>
          </a:r>
        </a:p>
        <a:p>
          <a:pPr marL="0" lvl="0" indent="0" algn="l" defTabSz="755650">
            <a:lnSpc>
              <a:spcPct val="90000"/>
            </a:lnSpc>
            <a:spcBef>
              <a:spcPct val="0"/>
            </a:spcBef>
            <a:spcAft>
              <a:spcPct val="35000"/>
            </a:spcAft>
            <a:buNone/>
          </a:pPr>
          <a:r>
            <a:rPr lang="en-US" sz="1700" kern="1200"/>
            <a:t>Experimented with downsampling the more frequent classes to the minority class's level and upsampling the smallest class to the middle class's level, alongside downsampling the majority class.</a:t>
          </a:r>
        </a:p>
      </dsp:txBody>
      <dsp:txXfrm>
        <a:off x="765914" y="2425399"/>
        <a:ext cx="4320000" cy="1765972"/>
      </dsp:txXfrm>
    </dsp:sp>
    <dsp:sp modelId="{F20CEFB1-23F9-4F96-AFEF-134235E805AE}">
      <dsp:nvSpPr>
        <dsp:cNvPr id="0" name=""/>
        <dsp:cNvSpPr/>
      </dsp:nvSpPr>
      <dsp:spPr>
        <a:xfrm>
          <a:off x="5841914" y="143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AF5BE9-001C-46EE-A875-B0BA88DC9AA9}">
      <dsp:nvSpPr>
        <dsp:cNvPr id="0" name=""/>
        <dsp:cNvSpPr/>
      </dsp:nvSpPr>
      <dsp:spPr>
        <a:xfrm>
          <a:off x="5841914" y="1693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a:t>Caution with Imbalanced Datasets:</a:t>
          </a:r>
          <a:endParaRPr lang="en-US" sz="2300" kern="1200"/>
        </a:p>
      </dsp:txBody>
      <dsp:txXfrm>
        <a:off x="5841914" y="1693600"/>
        <a:ext cx="4320000" cy="648000"/>
      </dsp:txXfrm>
    </dsp:sp>
    <dsp:sp modelId="{C26206FC-CC37-4717-BB4C-7C5DB36C2101}">
      <dsp:nvSpPr>
        <dsp:cNvPr id="0" name=""/>
        <dsp:cNvSpPr/>
      </dsp:nvSpPr>
      <dsp:spPr>
        <a:xfrm>
          <a:off x="5841914" y="2425399"/>
          <a:ext cx="4320000" cy="17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Highlighted the challenge of model accuracy in imbalanced datasets.</a:t>
          </a:r>
        </a:p>
        <a:p>
          <a:pPr marL="0" lvl="0" indent="0" algn="l" defTabSz="755650">
            <a:lnSpc>
              <a:spcPct val="90000"/>
            </a:lnSpc>
            <a:spcBef>
              <a:spcPct val="0"/>
            </a:spcBef>
            <a:spcAft>
              <a:spcPct val="35000"/>
            </a:spcAft>
            <a:buNone/>
          </a:pPr>
          <a:r>
            <a:rPr lang="en-US" sz="1700" kern="1200"/>
            <a:t>Noted that models might achieve high accuracy by naively predicting the majority class, emphasizing the importance of evaluating performance across all classes.</a:t>
          </a:r>
        </a:p>
      </dsp:txBody>
      <dsp:txXfrm>
        <a:off x="5841914" y="2425399"/>
        <a:ext cx="4320000" cy="1765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48FFB-0D4D-4BC1-A806-A9BF034215BD}">
      <dsp:nvSpPr>
        <dsp:cNvPr id="0" name=""/>
        <dsp:cNvSpPr/>
      </dsp:nvSpPr>
      <dsp:spPr>
        <a:xfrm>
          <a:off x="225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E0C39A-D03D-40AF-95D1-7BF339900AB9}">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CFB15-2DF2-4D82-884B-FB957AAD39A0}">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Gradient Boosting Trees</a:t>
          </a:r>
        </a:p>
      </dsp:txBody>
      <dsp:txXfrm>
        <a:off x="1548914" y="3176402"/>
        <a:ext cx="3600000" cy="720000"/>
      </dsp:txXfrm>
    </dsp:sp>
    <dsp:sp modelId="{792B91EE-4982-444E-9A8D-8330897CDC78}">
      <dsp:nvSpPr>
        <dsp:cNvPr id="0" name=""/>
        <dsp:cNvSpPr/>
      </dsp:nvSpPr>
      <dsp:spPr>
        <a:xfrm>
          <a:off x="648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C63F-36CE-4738-B070-327976644811}">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228575-F47B-43AA-B4B5-547648235A3A}">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Deep Neural Network</a:t>
          </a:r>
        </a:p>
      </dsp:txBody>
      <dsp:txXfrm>
        <a:off x="5778914" y="317640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C94FE-CACE-46D3-940E-BDED6FBDC519}" type="datetimeFigureOut">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52EDA-6B3E-495A-B317-316582192B94}" type="slidenum">
              <a:t>‹#›</a:t>
            </a:fld>
            <a:endParaRPr lang="en-US"/>
          </a:p>
        </p:txBody>
      </p:sp>
    </p:spTree>
    <p:extLst>
      <p:ext uri="{BB962C8B-B14F-4D97-AF65-F5344CB8AC3E}">
        <p14:creationId xmlns:p14="http://schemas.microsoft.com/office/powerpoint/2010/main" val="210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Most of the accidents (fatal and non-fatal) happen in fine weather without high wind, because</a:t>
            </a:r>
            <a:endParaRPr lang="en-US" dirty="0"/>
          </a:p>
          <a:p>
            <a:r>
              <a:rPr lang="en-US" i="1" dirty="0"/>
              <a:t>this is the most common weather throughout the year. There is no clear weather factor that</a:t>
            </a:r>
            <a:endParaRPr lang="en-US" dirty="0"/>
          </a:p>
          <a:p>
            <a:r>
              <a:rPr lang="en-US" i="1" dirty="0"/>
              <a:t>could affect the severity of the accident.</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DF52EDA-6B3E-495A-B317-316582192B94}" type="slidenum">
              <a:t>10</a:t>
            </a:fld>
            <a:endParaRPr lang="en-US"/>
          </a:p>
        </p:txBody>
      </p:sp>
    </p:spTree>
    <p:extLst>
      <p:ext uri="{BB962C8B-B14F-4D97-AF65-F5344CB8AC3E}">
        <p14:creationId xmlns:p14="http://schemas.microsoft.com/office/powerpoint/2010/main" val="380572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Most accidents occur in normal weather, only Fog or High winds increase the proportion of severe accidents</a:t>
            </a:r>
            <a:br>
              <a:rPr lang="en-US" b="1" dirty="0"/>
            </a:br>
            <a:endParaRPr lang="en-US" b="1" dirty="0"/>
          </a:p>
          <a:p>
            <a:pPr marL="285750" indent="-285750">
              <a:buFont typeface="Arial"/>
              <a:buChar char="•"/>
            </a:pPr>
            <a:r>
              <a:rPr lang="en-US" b="1"/>
              <a:t>Darkness significantly increase the probability of severe accidents</a:t>
            </a:r>
            <a:br>
              <a:rPr lang="en-US" b="1" dirty="0"/>
            </a:br>
            <a:endParaRPr lang="en-US" b="1" dirty="0"/>
          </a:p>
          <a:p>
            <a:pPr marL="285750" indent="-285750">
              <a:buFont typeface="Arial"/>
              <a:buChar char="•"/>
            </a:pPr>
            <a:r>
              <a:rPr lang="en-US" b="1" dirty="0"/>
              <a:t>Bad Road surface conditions do not increase accident severity</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DF52EDA-6B3E-495A-B317-316582192B94}" type="slidenum">
              <a:rPr lang="en-US"/>
              <a:t>11</a:t>
            </a:fld>
            <a:endParaRPr lang="en-US"/>
          </a:p>
        </p:txBody>
      </p:sp>
    </p:spTree>
    <p:extLst>
      <p:ext uri="{BB962C8B-B14F-4D97-AF65-F5344CB8AC3E}">
        <p14:creationId xmlns:p14="http://schemas.microsoft.com/office/powerpoint/2010/main" val="2022110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3737267"/>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4358087"/>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30778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944741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704673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66168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592637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081155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3980828"/>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039480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38024269"/>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878956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Street Lights">
            <a:extLst>
              <a:ext uri="{FF2B5EF4-FFF2-40B4-BE49-F238E27FC236}">
                <a16:creationId xmlns:a16="http://schemas.microsoft.com/office/drawing/2014/main" id="{B4372410-7C46-7DB3-4838-398E54CEB7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79" cy="6857989"/>
          </a:xfrm>
          <a:prstGeom prst="rect">
            <a:avLst/>
          </a:prstGeom>
        </p:spPr>
      </p:pic>
      <p:sp>
        <p:nvSpPr>
          <p:cNvPr id="2" name="Title 1">
            <a:extLst>
              <a:ext uri="{FF2B5EF4-FFF2-40B4-BE49-F238E27FC236}">
                <a16:creationId xmlns:a16="http://schemas.microsoft.com/office/drawing/2014/main" id="{1516D63D-9D2B-050B-748C-7CA5A7F6BD82}"/>
              </a:ext>
            </a:extLst>
          </p:cNvPr>
          <p:cNvSpPr>
            <a:spLocks noGrp="1"/>
          </p:cNvSpPr>
          <p:nvPr>
            <p:ph type="ctrTitle"/>
          </p:nvPr>
        </p:nvSpPr>
        <p:spPr>
          <a:xfrm>
            <a:off x="937143" y="873457"/>
            <a:ext cx="5586488" cy="1773151"/>
          </a:xfrm>
        </p:spPr>
        <p:txBody>
          <a:bodyPr>
            <a:normAutofit/>
          </a:bodyPr>
          <a:lstStyle/>
          <a:p>
            <a:pPr>
              <a:lnSpc>
                <a:spcPct val="90000"/>
              </a:lnSpc>
            </a:pPr>
            <a:r>
              <a:rPr lang="en-US" sz="3100" dirty="0">
                <a:solidFill>
                  <a:schemeClr val="bg1"/>
                </a:solidFill>
                <a:latin typeface="Helvetica"/>
                <a:cs typeface="Helvetica"/>
              </a:rPr>
              <a:t>Prediction of the traffic accidents and their severity</a:t>
            </a:r>
          </a:p>
          <a:p>
            <a:pPr>
              <a:lnSpc>
                <a:spcPct val="90000"/>
              </a:lnSpc>
            </a:pPr>
            <a:r>
              <a:rPr lang="en-US" sz="3100" dirty="0">
                <a:solidFill>
                  <a:schemeClr val="bg1"/>
                </a:solidFill>
                <a:latin typeface="Helvetica"/>
                <a:cs typeface="Helvetica"/>
              </a:rPr>
              <a:t>from UK, and data analyses</a:t>
            </a:r>
            <a:endParaRPr lang="en-US" sz="3100" dirty="0">
              <a:solidFill>
                <a:schemeClr val="bg1"/>
              </a:solidFill>
            </a:endParaRPr>
          </a:p>
          <a:p>
            <a:pPr>
              <a:lnSpc>
                <a:spcPct val="90000"/>
              </a:lnSpc>
            </a:pPr>
            <a:endParaRPr lang="en-US" sz="3100">
              <a:cs typeface="Calibri Light"/>
            </a:endParaRPr>
          </a:p>
        </p:txBody>
      </p:sp>
    </p:spTree>
    <p:extLst>
      <p:ext uri="{BB962C8B-B14F-4D97-AF65-F5344CB8AC3E}">
        <p14:creationId xmlns:p14="http://schemas.microsoft.com/office/powerpoint/2010/main" val="10985722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22" name="Freeform: Shape 21">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A screenshot of a computer code&#10;&#10;Description automatically generated">
            <a:extLst>
              <a:ext uri="{FF2B5EF4-FFF2-40B4-BE49-F238E27FC236}">
                <a16:creationId xmlns:a16="http://schemas.microsoft.com/office/drawing/2014/main" id="{D5134E0D-C93B-F173-8548-1628BD1100B3}"/>
              </a:ext>
            </a:extLst>
          </p:cNvPr>
          <p:cNvPicPr>
            <a:picLocks noGrp="1" noChangeAspect="1"/>
          </p:cNvPicPr>
          <p:nvPr>
            <p:ph idx="1"/>
          </p:nvPr>
        </p:nvPicPr>
        <p:blipFill>
          <a:blip r:embed="rId3"/>
          <a:stretch>
            <a:fillRect/>
          </a:stretch>
        </p:blipFill>
        <p:spPr>
          <a:xfrm>
            <a:off x="5583086" y="727889"/>
            <a:ext cx="6216319" cy="1864895"/>
          </a:xfrm>
          <a:prstGeom prst="rect">
            <a:avLst/>
          </a:prstGeom>
        </p:spPr>
      </p:pic>
      <p:sp>
        <p:nvSpPr>
          <p:cNvPr id="7" name="TextBox 6">
            <a:extLst>
              <a:ext uri="{FF2B5EF4-FFF2-40B4-BE49-F238E27FC236}">
                <a16:creationId xmlns:a16="http://schemas.microsoft.com/office/drawing/2014/main" id="{F89CF9BD-A1BE-899E-143F-0E280F44808A}"/>
              </a:ext>
            </a:extLst>
          </p:cNvPr>
          <p:cNvSpPr txBox="1"/>
          <p:nvPr/>
        </p:nvSpPr>
        <p:spPr>
          <a:xfrm>
            <a:off x="471759" y="1948206"/>
            <a:ext cx="4650524" cy="36392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i="1" dirty="0">
                <a:solidFill>
                  <a:schemeClr val="tx2"/>
                </a:solidFill>
              </a:rPr>
              <a:t>Most of the accidents (fatal and non-fatal) happen in fine weather without high wind, because this is the most common weather throughout the year. There is no clear weather factor that could affect the severity of the accident.</a:t>
            </a:r>
            <a:endParaRPr lang="en-US" dirty="0">
              <a:solidFill>
                <a:schemeClr val="tx2"/>
              </a:solidFill>
            </a:endParaRPr>
          </a:p>
          <a:p>
            <a:pPr indent="-228600">
              <a:lnSpc>
                <a:spcPct val="90000"/>
              </a:lnSpc>
              <a:spcAft>
                <a:spcPts val="600"/>
              </a:spcAft>
              <a:buFont typeface="Arial" panose="020B0604020202020204" pitchFamily="34" charset="0"/>
              <a:buChar char="•"/>
            </a:pPr>
            <a:r>
              <a:rPr lang="en-US" i="1" dirty="0">
                <a:solidFill>
                  <a:schemeClr val="tx2"/>
                </a:solidFill>
              </a:rPr>
              <a:t>In light conditions, fatal accidents are more likely to occur when streetlights are not present</a:t>
            </a: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A lot of accidents happen when the road surface is wet or damp.</a:t>
            </a:r>
            <a:endParaRPr lang="en-US" dirty="0">
              <a:solidFill>
                <a:schemeClr val="tx2"/>
              </a:solidFill>
              <a:cs typeface="Calibri"/>
            </a:endParaRPr>
          </a:p>
          <a:p>
            <a:pPr indent="-228600">
              <a:lnSpc>
                <a:spcPct val="90000"/>
              </a:lnSpc>
              <a:spcAft>
                <a:spcPts val="600"/>
              </a:spcAft>
              <a:buFont typeface="Arial" panose="020B0604020202020204" pitchFamily="34" charset="0"/>
              <a:buChar char="•"/>
            </a:pPr>
            <a:endParaRPr lang="en-US">
              <a:solidFill>
                <a:schemeClr val="tx2"/>
              </a:solidFill>
            </a:endParaRPr>
          </a:p>
          <a:p>
            <a:pPr indent="-228600">
              <a:lnSpc>
                <a:spcPct val="90000"/>
              </a:lnSpc>
              <a:spcAft>
                <a:spcPts val="600"/>
              </a:spcAft>
              <a:buFont typeface="Arial" panose="020B0604020202020204" pitchFamily="34" charset="0"/>
              <a:buChar char="•"/>
            </a:pPr>
            <a:endParaRPr lang="en-US">
              <a:solidFill>
                <a:schemeClr val="tx2"/>
              </a:solidFill>
            </a:endParaRPr>
          </a:p>
        </p:txBody>
      </p:sp>
      <p:pic>
        <p:nvPicPr>
          <p:cNvPr id="6" name="Picture 5" descr="A screenshot of a computer program&#10;&#10;Description automatically generated">
            <a:extLst>
              <a:ext uri="{FF2B5EF4-FFF2-40B4-BE49-F238E27FC236}">
                <a16:creationId xmlns:a16="http://schemas.microsoft.com/office/drawing/2014/main" id="{5E567D20-8636-5066-35A9-146AD945F254}"/>
              </a:ext>
            </a:extLst>
          </p:cNvPr>
          <p:cNvPicPr>
            <a:picLocks noChangeAspect="1"/>
          </p:cNvPicPr>
          <p:nvPr/>
        </p:nvPicPr>
        <p:blipFill>
          <a:blip r:embed="rId4"/>
          <a:stretch>
            <a:fillRect/>
          </a:stretch>
        </p:blipFill>
        <p:spPr>
          <a:xfrm>
            <a:off x="5449921" y="2823067"/>
            <a:ext cx="6482648" cy="149911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0495572E-567B-0216-614D-D1C2B91E1A5C}"/>
              </a:ext>
            </a:extLst>
          </p:cNvPr>
          <p:cNvPicPr>
            <a:picLocks noChangeAspect="1"/>
          </p:cNvPicPr>
          <p:nvPr/>
        </p:nvPicPr>
        <p:blipFill>
          <a:blip r:embed="rId4"/>
          <a:stretch>
            <a:fillRect/>
          </a:stretch>
        </p:blipFill>
        <p:spPr>
          <a:xfrm>
            <a:off x="5331552" y="4598489"/>
            <a:ext cx="6933930" cy="1602686"/>
          </a:xfrm>
          <a:prstGeom prst="rect">
            <a:avLst/>
          </a:prstGeom>
        </p:spPr>
      </p:pic>
    </p:spTree>
    <p:extLst>
      <p:ext uri="{BB962C8B-B14F-4D97-AF65-F5344CB8AC3E}">
        <p14:creationId xmlns:p14="http://schemas.microsoft.com/office/powerpoint/2010/main" val="1237294958"/>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79E3C083-5389-7E3D-03F9-2941FE21D70F}"/>
              </a:ext>
            </a:extLst>
          </p:cNvPr>
          <p:cNvPicPr>
            <a:picLocks noGrp="1" noChangeAspect="1"/>
          </p:cNvPicPr>
          <p:nvPr>
            <p:ph idx="1"/>
          </p:nvPr>
        </p:nvPicPr>
        <p:blipFill>
          <a:blip r:embed="rId3"/>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2229850020"/>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1AF017-741B-4CC0-B7C2-C9B94E5B8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5">
            <a:extLst>
              <a:ext uri="{FF2B5EF4-FFF2-40B4-BE49-F238E27FC236}">
                <a16:creationId xmlns:a16="http://schemas.microsoft.com/office/drawing/2014/main" id="{72A60C08-0043-B23A-A864-C8991057B1BE}"/>
              </a:ext>
            </a:extLst>
          </p:cNvPr>
          <p:cNvPicPr>
            <a:picLocks noChangeAspect="1"/>
          </p:cNvPicPr>
          <p:nvPr/>
        </p:nvPicPr>
        <p:blipFill rotWithShape="1">
          <a:blip r:embed="rId2"/>
          <a:srcRect r="148" b="-3"/>
          <a:stretch/>
        </p:blipFill>
        <p:spPr>
          <a:xfrm>
            <a:off x="269736" y="3429324"/>
            <a:ext cx="5899844" cy="3130310"/>
          </a:xfrm>
          <a:prstGeom prst="rect">
            <a:avLst/>
          </a:prstGeom>
          <a:effectLst>
            <a:outerShdw blurRad="508000" dist="101600" dir="5400000" algn="tl" rotWithShape="0">
              <a:prstClr val="black">
                <a:alpha val="10000"/>
              </a:prstClr>
            </a:outerShdw>
          </a:effectLst>
        </p:spPr>
      </p:pic>
      <p:sp>
        <p:nvSpPr>
          <p:cNvPr id="5" name="TextBox 4">
            <a:extLst>
              <a:ext uri="{FF2B5EF4-FFF2-40B4-BE49-F238E27FC236}">
                <a16:creationId xmlns:a16="http://schemas.microsoft.com/office/drawing/2014/main" id="{D7923E95-09B0-89A1-2F82-2B2061EEBD94}"/>
              </a:ext>
            </a:extLst>
          </p:cNvPr>
          <p:cNvSpPr txBox="1"/>
          <p:nvPr/>
        </p:nvSpPr>
        <p:spPr>
          <a:xfrm>
            <a:off x="6383338" y="2059200"/>
            <a:ext cx="5256214" cy="42767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i="1">
                <a:solidFill>
                  <a:schemeClr val="tx1">
                    <a:alpha val="60000"/>
                  </a:schemeClr>
                </a:solidFill>
              </a:rPr>
              <a:t>For months, October and November have the most accidents. This might be a combination of many factors. Firstly, lighting conditions get worse, because of reduced sunlight. Secondly, temperatures drop and rain increases causing the road to get wet and slippery. Summer also has a greater number of accidents, probably because of increased traffic from vacation trips.</a:t>
            </a:r>
            <a:endParaRPr lang="en-US" sz="1700">
              <a:solidFill>
                <a:schemeClr val="tx1">
                  <a:alpha val="60000"/>
                </a:schemeClr>
              </a:solidFill>
            </a:endParaRPr>
          </a:p>
          <a:p>
            <a:pPr indent="-228600">
              <a:lnSpc>
                <a:spcPct val="90000"/>
              </a:lnSpc>
              <a:spcAft>
                <a:spcPts val="600"/>
              </a:spcAft>
              <a:buFont typeface="Arial" panose="020B0604020202020204" pitchFamily="34" charset="0"/>
              <a:buChar char="•"/>
            </a:pPr>
            <a:endParaRPr lang="en-US" sz="1700" i="1">
              <a:solidFill>
                <a:schemeClr val="tx1">
                  <a:alpha val="60000"/>
                </a:schemeClr>
              </a:solidFill>
            </a:endParaRPr>
          </a:p>
          <a:p>
            <a:pPr indent="-228600">
              <a:lnSpc>
                <a:spcPct val="90000"/>
              </a:lnSpc>
              <a:spcAft>
                <a:spcPts val="600"/>
              </a:spcAft>
              <a:buFont typeface="Arial" panose="020B0604020202020204" pitchFamily="34" charset="0"/>
              <a:buChar char="•"/>
            </a:pPr>
            <a:r>
              <a:rPr lang="en-US" sz="1700" i="1">
                <a:solidFill>
                  <a:schemeClr val="tx1">
                    <a:alpha val="60000"/>
                  </a:schemeClr>
                </a:solidFill>
              </a:rPr>
              <a:t>From the time of day graph we can see that most accidents are concentrated on regular commute times in the morning with a longer window in the evening, maybe due to some people driving to leisure activities after work. We can see traffic decreasing on the weekends but with more accidents at night.</a:t>
            </a:r>
            <a:endParaRPr lang="en-US" sz="1700">
              <a:solidFill>
                <a:schemeClr val="tx1">
                  <a:alpha val="60000"/>
                </a:schemeClr>
              </a:solidFill>
            </a:endParaRPr>
          </a:p>
          <a:p>
            <a:pPr indent="-228600">
              <a:lnSpc>
                <a:spcPct val="90000"/>
              </a:lnSpc>
              <a:spcAft>
                <a:spcPts val="600"/>
              </a:spcAft>
              <a:buFont typeface="Arial" panose="020B0604020202020204" pitchFamily="34" charset="0"/>
              <a:buChar char="•"/>
            </a:pPr>
            <a:endParaRPr lang="en-US" sz="1700" i="1">
              <a:solidFill>
                <a:schemeClr val="tx1">
                  <a:alpha val="60000"/>
                </a:schemeClr>
              </a:solidFill>
            </a:endParaRPr>
          </a:p>
          <a:p>
            <a:pPr indent="-228600">
              <a:lnSpc>
                <a:spcPct val="90000"/>
              </a:lnSpc>
              <a:spcAft>
                <a:spcPts val="600"/>
              </a:spcAft>
              <a:buFont typeface="Arial" panose="020B0604020202020204" pitchFamily="34" charset="0"/>
              <a:buChar char="•"/>
            </a:pPr>
            <a:endParaRPr lang="en-US" sz="1700">
              <a:solidFill>
                <a:schemeClr val="tx1">
                  <a:alpha val="60000"/>
                </a:schemeClr>
              </a:solidFill>
            </a:endParaRPr>
          </a:p>
        </p:txBody>
      </p:sp>
      <p:pic>
        <p:nvPicPr>
          <p:cNvPr id="4" name="Content Placeholder 3" descr="A chart of colored squares&#10;&#10;Description automatically generated">
            <a:extLst>
              <a:ext uri="{FF2B5EF4-FFF2-40B4-BE49-F238E27FC236}">
                <a16:creationId xmlns:a16="http://schemas.microsoft.com/office/drawing/2014/main" id="{F1CF48FF-CD46-7DB7-0382-0BAA1A43ADBA}"/>
              </a:ext>
            </a:extLst>
          </p:cNvPr>
          <p:cNvPicPr>
            <a:picLocks noGrp="1" noChangeAspect="1"/>
          </p:cNvPicPr>
          <p:nvPr>
            <p:ph idx="1"/>
          </p:nvPr>
        </p:nvPicPr>
        <p:blipFill rotWithShape="1">
          <a:blip r:embed="rId3"/>
          <a:srcRect t="8951" b="9697"/>
          <a:stretch/>
        </p:blipFill>
        <p:spPr>
          <a:xfrm>
            <a:off x="351115" y="196997"/>
            <a:ext cx="5729475" cy="3041533"/>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4166431986"/>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ollage of different colored squares&#10;&#10;Description automatically generated">
            <a:extLst>
              <a:ext uri="{FF2B5EF4-FFF2-40B4-BE49-F238E27FC236}">
                <a16:creationId xmlns:a16="http://schemas.microsoft.com/office/drawing/2014/main" id="{8592F86F-576E-0774-C6D0-9388BD1678A2}"/>
              </a:ext>
            </a:extLst>
          </p:cNvPr>
          <p:cNvPicPr>
            <a:picLocks noGrp="1" noChangeAspect="1"/>
          </p:cNvPicPr>
          <p:nvPr>
            <p:ph idx="1"/>
          </p:nvPr>
        </p:nvPicPr>
        <p:blipFill rotWithShape="1">
          <a:blip r:embed="rId2"/>
          <a:srcRect l="7092" r="8693" b="-2"/>
          <a:stretch/>
        </p:blipFill>
        <p:spPr>
          <a:xfrm>
            <a:off x="787114" y="847200"/>
            <a:ext cx="6449549" cy="5092957"/>
          </a:xfrm>
          <a:prstGeom prst="rect">
            <a:avLst/>
          </a:prstGeom>
        </p:spPr>
      </p:pic>
      <p:sp>
        <p:nvSpPr>
          <p:cNvPr id="9" name="TextBox 8">
            <a:extLst>
              <a:ext uri="{FF2B5EF4-FFF2-40B4-BE49-F238E27FC236}">
                <a16:creationId xmlns:a16="http://schemas.microsoft.com/office/drawing/2014/main" id="{488E4BAD-FFBA-B25C-BCD8-73FD39D987D4}"/>
              </a:ext>
            </a:extLst>
          </p:cNvPr>
          <p:cNvSpPr txBox="1"/>
          <p:nvPr/>
        </p:nvSpPr>
        <p:spPr>
          <a:xfrm>
            <a:off x="7762324" y="1216622"/>
            <a:ext cx="3591475" cy="47646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sz="1700" dirty="0"/>
              <a:t>In the total accident graph the slight accidents probably dominate the data because of the disproportionate distribution. When we plot the three different severities independently, interesting patterns emerge. Fatal accidents seem to be concentrated on the weekends, Probably because of increased intoxication and general lackadaisical attitude at the wheel. When we move down on the severity scale we move more towards the day and the weekday workdays. People might be more aware of their surroundings and less under the influence, so accidents still happen due to greater traffic flow, but the severity of them are reduced.</a:t>
            </a:r>
            <a:endParaRPr lang="en-US" sz="1700">
              <a:cs typeface="Calibri"/>
            </a:endParaRPr>
          </a:p>
          <a:p>
            <a:pPr marL="285750" indent="-228600">
              <a:lnSpc>
                <a:spcPct val="90000"/>
              </a:lnSpc>
              <a:spcAft>
                <a:spcPts val="600"/>
              </a:spcAft>
              <a:buFont typeface="Arial" panose="020B0604020202020204" pitchFamily="34" charset="0"/>
              <a:buChar char="•"/>
            </a:pPr>
            <a:endParaRPr lang="en-US" sz="1700" i="1" dirty="0">
              <a:cs typeface="Calibri"/>
            </a:endParaRPr>
          </a:p>
          <a:p>
            <a:pPr indent="-228600">
              <a:lnSpc>
                <a:spcPct val="90000"/>
              </a:lnSpc>
              <a:spcAft>
                <a:spcPts val="600"/>
              </a:spcAft>
              <a:buFont typeface="Arial" panose="020B0604020202020204" pitchFamily="34" charset="0"/>
              <a:buChar char="•"/>
            </a:pPr>
            <a:endParaRPr lang="en-US" sz="1300"/>
          </a:p>
        </p:txBody>
      </p:sp>
      <p:grpSp>
        <p:nvGrpSpPr>
          <p:cNvPr id="38" name="Group 37">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9" name="Rectangle 38">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4288872"/>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different colored squares&#10;&#10;Description automatically generated">
            <a:extLst>
              <a:ext uri="{FF2B5EF4-FFF2-40B4-BE49-F238E27FC236}">
                <a16:creationId xmlns:a16="http://schemas.microsoft.com/office/drawing/2014/main" id="{64B697A0-2E16-6C85-3860-DFBEA733BB81}"/>
              </a:ext>
            </a:extLst>
          </p:cNvPr>
          <p:cNvPicPr>
            <a:picLocks noChangeAspect="1"/>
          </p:cNvPicPr>
          <p:nvPr/>
        </p:nvPicPr>
        <p:blipFill rotWithShape="1">
          <a:blip r:embed="rId2"/>
          <a:srcRect l="6147" r="9638" b="-2"/>
          <a:stretch/>
        </p:blipFill>
        <p:spPr>
          <a:xfrm>
            <a:off x="88796" y="431"/>
            <a:ext cx="8026504" cy="6408311"/>
          </a:xfrm>
          <a:prstGeom prst="rect">
            <a:avLst/>
          </a:prstGeom>
        </p:spPr>
      </p:pic>
      <p:sp>
        <p:nvSpPr>
          <p:cNvPr id="3" name="Content Placeholder 2">
            <a:extLst>
              <a:ext uri="{FF2B5EF4-FFF2-40B4-BE49-F238E27FC236}">
                <a16:creationId xmlns:a16="http://schemas.microsoft.com/office/drawing/2014/main" id="{D1B81777-AD5E-2E92-838F-91A4761649B3}"/>
              </a:ext>
            </a:extLst>
          </p:cNvPr>
          <p:cNvSpPr>
            <a:spLocks noGrp="1"/>
          </p:cNvSpPr>
          <p:nvPr>
            <p:ph idx="1"/>
          </p:nvPr>
        </p:nvSpPr>
        <p:spPr>
          <a:xfrm>
            <a:off x="8598805" y="1634214"/>
            <a:ext cx="2987201" cy="4324459"/>
          </a:xfrm>
        </p:spPr>
        <p:txBody>
          <a:bodyPr vert="horz" lIns="91440" tIns="45720" rIns="91440" bIns="45720" rtlCol="0" anchor="t">
            <a:normAutofit/>
          </a:bodyPr>
          <a:lstStyle/>
          <a:p>
            <a:r>
              <a:rPr lang="en-US" sz="1700" dirty="0">
                <a:ea typeface="+mn-lt"/>
                <a:cs typeface="+mn-lt"/>
              </a:rPr>
              <a:t>From the time of day graph we can see that most accidents are concentrated on regular commute times in the morning with a longer window in the evening, maybe due to some people driving to leisure activities after work. We can see traffic decreasing on the weekends but with more accidents at night</a:t>
            </a:r>
            <a:endParaRPr lang="en-US" sz="1700" dirty="0"/>
          </a:p>
        </p:txBody>
      </p:sp>
      <p:sp>
        <p:nvSpPr>
          <p:cNvPr id="7" name="Rectangle 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171059"/>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plots layered on a blue digital screen">
            <a:extLst>
              <a:ext uri="{FF2B5EF4-FFF2-40B4-BE49-F238E27FC236}">
                <a16:creationId xmlns:a16="http://schemas.microsoft.com/office/drawing/2014/main" id="{CFDF1F22-BACC-554B-C6EB-FC46E934CE6F}"/>
              </a:ext>
            </a:extLst>
          </p:cNvPr>
          <p:cNvPicPr>
            <a:picLocks noChangeAspect="1"/>
          </p:cNvPicPr>
          <p:nvPr/>
        </p:nvPicPr>
        <p:blipFill rotWithShape="1">
          <a:blip r:embed="rId2">
            <a:alphaModFix amt="50000"/>
          </a:blip>
          <a:srcRect t="4105" r="-2" b="20893"/>
          <a:stretch/>
        </p:blipFill>
        <p:spPr>
          <a:xfrm>
            <a:off x="20" y="1"/>
            <a:ext cx="12191980" cy="6857999"/>
          </a:xfrm>
          <a:prstGeom prst="rect">
            <a:avLst/>
          </a:prstGeom>
        </p:spPr>
      </p:pic>
      <p:sp>
        <p:nvSpPr>
          <p:cNvPr id="2" name="Title 1">
            <a:extLst>
              <a:ext uri="{FF2B5EF4-FFF2-40B4-BE49-F238E27FC236}">
                <a16:creationId xmlns:a16="http://schemas.microsoft.com/office/drawing/2014/main" id="{4CC1010A-5889-A124-8800-5AC004067C6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Prediction Analysis</a:t>
            </a:r>
          </a:p>
        </p:txBody>
      </p:sp>
    </p:spTree>
    <p:extLst>
      <p:ext uri="{BB962C8B-B14F-4D97-AF65-F5344CB8AC3E}">
        <p14:creationId xmlns:p14="http://schemas.microsoft.com/office/powerpoint/2010/main" val="3482709758"/>
      </p:ext>
    </p:extLst>
  </p:cSld>
  <p:clrMapOvr>
    <a:overrideClrMapping bg1="dk1" tx1="lt1" bg2="dk2" tx2="lt2" accent1="accent1" accent2="accent2" accent3="accent3" accent4="accent4" accent5="accent5" accent6="accent6" hlink="hlink" folHlink="folHlink"/>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39C485-ED74-FD7C-56A7-A782E2A7071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Preprocessing Step</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C011271A-6CBF-5C35-DE5D-81FFCE6FDA28}"/>
              </a:ext>
            </a:extLst>
          </p:cNvPr>
          <p:cNvGraphicFramePr>
            <a:graphicFrameLocks noGrp="1"/>
          </p:cNvGraphicFramePr>
          <p:nvPr>
            <p:ph idx="1"/>
            <p:extLst>
              <p:ext uri="{D42A27DB-BD31-4B8C-83A1-F6EECF244321}">
                <p14:modId xmlns:p14="http://schemas.microsoft.com/office/powerpoint/2010/main" val="26600595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775428"/>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D958F-C8DA-76A9-4312-273A6B02CCF5}"/>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Feature Engineering</a:t>
            </a:r>
            <a:endParaRPr lang="en-US" sz="4000">
              <a:solidFill>
                <a:srgbClr val="FFFFFF"/>
              </a:solidFill>
            </a:endParaRPr>
          </a:p>
        </p:txBody>
      </p:sp>
      <p:sp>
        <p:nvSpPr>
          <p:cNvPr id="3" name="Content Placeholder 2">
            <a:extLst>
              <a:ext uri="{FF2B5EF4-FFF2-40B4-BE49-F238E27FC236}">
                <a16:creationId xmlns:a16="http://schemas.microsoft.com/office/drawing/2014/main" id="{60F61EFF-BC6F-FB64-37EA-422FC9BB2F2C}"/>
              </a:ext>
            </a:extLst>
          </p:cNvPr>
          <p:cNvSpPr>
            <a:spLocks noGrp="1"/>
          </p:cNvSpPr>
          <p:nvPr>
            <p:ph idx="1"/>
          </p:nvPr>
        </p:nvSpPr>
        <p:spPr>
          <a:xfrm>
            <a:off x="1096592" y="2134859"/>
            <a:ext cx="9999038" cy="3866696"/>
          </a:xfrm>
        </p:spPr>
        <p:txBody>
          <a:bodyPr vert="horz" lIns="91440" tIns="45720" rIns="91440" bIns="45720" rtlCol="0" anchor="ctr">
            <a:noAutofit/>
          </a:bodyPr>
          <a:lstStyle/>
          <a:p>
            <a:r>
              <a:rPr lang="en-US" sz="1600" dirty="0">
                <a:ea typeface="+mn-lt"/>
                <a:cs typeface="+mn-lt"/>
              </a:rPr>
              <a:t>After completing the preprocessing steps, we proceeded to generate feature vectors using </a:t>
            </a:r>
            <a:r>
              <a:rPr lang="en-US" sz="1600" dirty="0" err="1">
                <a:ea typeface="+mn-lt"/>
                <a:cs typeface="+mn-lt"/>
              </a:rPr>
              <a:t>PySpark's</a:t>
            </a:r>
            <a:r>
              <a:rPr lang="en-US" sz="1600" dirty="0">
                <a:ea typeface="+mn-lt"/>
                <a:cs typeface="+mn-lt"/>
              </a:rPr>
              <a:t> </a:t>
            </a:r>
            <a:r>
              <a:rPr lang="en-US" sz="1600" dirty="0" err="1">
                <a:ea typeface="+mn-lt"/>
                <a:cs typeface="+mn-lt"/>
              </a:rPr>
              <a:t>StringIndexer</a:t>
            </a:r>
            <a:r>
              <a:rPr lang="en-US" sz="1600" dirty="0">
                <a:ea typeface="+mn-lt"/>
                <a:cs typeface="+mn-lt"/>
              </a:rPr>
              <a:t> and </a:t>
            </a:r>
            <a:r>
              <a:rPr lang="en-US" sz="1600" dirty="0" err="1">
                <a:ea typeface="+mn-lt"/>
                <a:cs typeface="+mn-lt"/>
              </a:rPr>
              <a:t>VectorAssembler</a:t>
            </a:r>
            <a:r>
              <a:rPr lang="en-US" sz="1600" dirty="0">
                <a:ea typeface="+mn-lt"/>
                <a:cs typeface="+mn-lt"/>
              </a:rPr>
              <a:t>. This involved encoding string columns into machine-interpretable numeric values and combining these values to create vectors.</a:t>
            </a:r>
          </a:p>
          <a:p>
            <a:r>
              <a:rPr lang="en-US" sz="1600" dirty="0">
                <a:ea typeface="+mn-lt"/>
                <a:cs typeface="+mn-lt"/>
              </a:rPr>
              <a:t>Despite extensive experimentation with various feature vector selections, model configurations, and the aforementioned resampling schemes, the results consistently fell short of our expectations.</a:t>
            </a:r>
          </a:p>
          <a:p>
            <a:r>
              <a:rPr lang="en-US" sz="1600" dirty="0">
                <a:ea typeface="+mn-lt"/>
                <a:cs typeface="+mn-lt"/>
              </a:rPr>
              <a:t>Recognizing the limitations of our approach with </a:t>
            </a:r>
            <a:r>
              <a:rPr lang="en-US" sz="1600" dirty="0" err="1">
                <a:ea typeface="+mn-lt"/>
                <a:cs typeface="+mn-lt"/>
              </a:rPr>
              <a:t>StringIndexer</a:t>
            </a:r>
            <a:r>
              <a:rPr lang="en-US" sz="1600" dirty="0">
                <a:ea typeface="+mn-lt"/>
                <a:cs typeface="+mn-lt"/>
              </a:rPr>
              <a:t>, we transitioned to building an original pipeline for string column embedding and column value normalization. Unlike </a:t>
            </a:r>
            <a:r>
              <a:rPr lang="en-US" sz="1600" dirty="0" err="1">
                <a:ea typeface="+mn-lt"/>
                <a:cs typeface="+mn-lt"/>
              </a:rPr>
              <a:t>StringIndexer</a:t>
            </a:r>
            <a:r>
              <a:rPr lang="en-US" sz="1600" dirty="0">
                <a:ea typeface="+mn-lt"/>
                <a:cs typeface="+mn-lt"/>
              </a:rPr>
              <a:t>, this approach allowed for the instantiation of values during the fitting process, addressing a crucial aspect. The embedding process comprises two steps: creating a mapping dictionary that links unique string values to integers based on their frequency  and constructing an accumulator with multiple when clauses to be applied to the column, altering its values accordingly.</a:t>
            </a:r>
          </a:p>
          <a:p>
            <a:r>
              <a:rPr lang="en-US" sz="1600" dirty="0">
                <a:ea typeface="+mn-lt"/>
                <a:cs typeface="+mn-lt"/>
              </a:rPr>
              <a:t>We added some additional features also : Week </a:t>
            </a:r>
            <a:r>
              <a:rPr lang="en-US" sz="1600" dirty="0">
                <a:latin typeface="Calibri"/>
                <a:ea typeface="+mn-lt"/>
                <a:cs typeface="+mn-lt"/>
              </a:rPr>
              <a:t>feature</a:t>
            </a:r>
            <a:r>
              <a:rPr lang="en-US" sz="1600" dirty="0">
                <a:ea typeface="+mn-lt"/>
                <a:cs typeface="+mn-lt"/>
              </a:rPr>
              <a:t> to incorporate seasonal effects , peak and off peak feature and latitude and longitude features.</a:t>
            </a:r>
          </a:p>
          <a:p>
            <a:r>
              <a:rPr lang="en-US" sz="1600" dirty="0">
                <a:ea typeface="+mn-lt"/>
                <a:cs typeface="+mn-lt"/>
              </a:rPr>
              <a:t>Once this process is applied to all string columns, we normalize all rows to a specified range. We experimented with both the ranges 0 to 1 and -1 to 1. It's important to note that the label column '</a:t>
            </a:r>
            <a:r>
              <a:rPr lang="en-US" sz="1600" dirty="0" err="1">
                <a:ea typeface="+mn-lt"/>
                <a:cs typeface="+mn-lt"/>
              </a:rPr>
              <a:t>Accident_Severity</a:t>
            </a:r>
            <a:r>
              <a:rPr lang="en-US" sz="1600" dirty="0">
                <a:ea typeface="+mn-lt"/>
                <a:cs typeface="+mn-lt"/>
              </a:rPr>
              <a:t>' is not normalized.</a:t>
            </a:r>
          </a:p>
        </p:txBody>
      </p:sp>
    </p:spTree>
    <p:extLst>
      <p:ext uri="{BB962C8B-B14F-4D97-AF65-F5344CB8AC3E}">
        <p14:creationId xmlns:p14="http://schemas.microsoft.com/office/powerpoint/2010/main" val="581166651"/>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5DD9D-C86B-13D3-F49C-127C9FDE8CD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Machine Learning Algorithms</a:t>
            </a:r>
          </a:p>
        </p:txBody>
      </p:sp>
      <p:graphicFrame>
        <p:nvGraphicFramePr>
          <p:cNvPr id="5" name="Content Placeholder 2">
            <a:extLst>
              <a:ext uri="{FF2B5EF4-FFF2-40B4-BE49-F238E27FC236}">
                <a16:creationId xmlns:a16="http://schemas.microsoft.com/office/drawing/2014/main" id="{BBB10DAD-405C-AE5A-DCE9-515CEA95875E}"/>
              </a:ext>
            </a:extLst>
          </p:cNvPr>
          <p:cNvGraphicFramePr>
            <a:graphicFrameLocks noGrp="1"/>
          </p:cNvGraphicFramePr>
          <p:nvPr>
            <p:ph idx="1"/>
            <p:extLst>
              <p:ext uri="{D42A27DB-BD31-4B8C-83A1-F6EECF244321}">
                <p14:modId xmlns:p14="http://schemas.microsoft.com/office/powerpoint/2010/main" val="312862728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1471626"/>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AE25C-7D1A-E9D7-02BB-76C2D2A35D53}"/>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Gradient Boosting Trees</a:t>
            </a:r>
          </a:p>
        </p:txBody>
      </p:sp>
      <p:pic>
        <p:nvPicPr>
          <p:cNvPr id="4" name="Content Placeholder 3" descr="A collage of graphs&#10;&#10;Description automatically generated">
            <a:extLst>
              <a:ext uri="{FF2B5EF4-FFF2-40B4-BE49-F238E27FC236}">
                <a16:creationId xmlns:a16="http://schemas.microsoft.com/office/drawing/2014/main" id="{C16FEE4C-84A1-90EB-EA95-C09D12571373}"/>
              </a:ext>
            </a:extLst>
          </p:cNvPr>
          <p:cNvPicPr>
            <a:picLocks noGrp="1" noChangeAspect="1"/>
          </p:cNvPicPr>
          <p:nvPr>
            <p:ph idx="1"/>
          </p:nvPr>
        </p:nvPicPr>
        <p:blipFill>
          <a:blip r:embed="rId2"/>
          <a:stretch>
            <a:fillRect/>
          </a:stretch>
        </p:blipFill>
        <p:spPr>
          <a:xfrm>
            <a:off x="227476" y="1810434"/>
            <a:ext cx="5131088" cy="2668165"/>
          </a:xfrm>
          <a:prstGeom prst="rect">
            <a:avLst/>
          </a:prstGeom>
        </p:spPr>
      </p:pic>
      <p:pic>
        <p:nvPicPr>
          <p:cNvPr id="5" name="Picture 4">
            <a:extLst>
              <a:ext uri="{FF2B5EF4-FFF2-40B4-BE49-F238E27FC236}">
                <a16:creationId xmlns:a16="http://schemas.microsoft.com/office/drawing/2014/main" id="{0D36FE13-0AA7-1260-26A9-CBA0FCADF201}"/>
              </a:ext>
            </a:extLst>
          </p:cNvPr>
          <p:cNvPicPr>
            <a:picLocks noChangeAspect="1"/>
          </p:cNvPicPr>
          <p:nvPr/>
        </p:nvPicPr>
        <p:blipFill>
          <a:blip r:embed="rId3"/>
          <a:stretch>
            <a:fillRect/>
          </a:stretch>
        </p:blipFill>
        <p:spPr>
          <a:xfrm>
            <a:off x="6098304" y="1621874"/>
            <a:ext cx="4457864" cy="3218938"/>
          </a:xfrm>
          <a:prstGeom prst="rect">
            <a:avLst/>
          </a:prstGeom>
        </p:spPr>
      </p:pic>
      <p:sp>
        <p:nvSpPr>
          <p:cNvPr id="6" name="TextBox 5">
            <a:extLst>
              <a:ext uri="{FF2B5EF4-FFF2-40B4-BE49-F238E27FC236}">
                <a16:creationId xmlns:a16="http://schemas.microsoft.com/office/drawing/2014/main" id="{65B02E66-A095-9AC9-A8C7-9843358B613E}"/>
              </a:ext>
            </a:extLst>
          </p:cNvPr>
          <p:cNvSpPr txBox="1"/>
          <p:nvPr/>
        </p:nvSpPr>
        <p:spPr>
          <a:xfrm>
            <a:off x="673223" y="4941902"/>
            <a:ext cx="71169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Root Mean Squared Error (RMSE) on train data = 0.22
R2 (explained variance ratio) on train data = 0.26
Root Mean Squared Error (RMSE) on test data = 0.28
R2 (explained variance ratio) on test data = -0.04
</a:t>
            </a:r>
            <a:endParaRPr lang="en-US" dirty="0"/>
          </a:p>
        </p:txBody>
      </p:sp>
    </p:spTree>
    <p:extLst>
      <p:ext uri="{BB962C8B-B14F-4D97-AF65-F5344CB8AC3E}">
        <p14:creationId xmlns:p14="http://schemas.microsoft.com/office/powerpoint/2010/main" val="1638696637"/>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7" name="Rectangle 186">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C904D2D-E1CD-CB36-F9A7-25B84F01C743}"/>
              </a:ext>
            </a:extLst>
          </p:cNvPr>
          <p:cNvSpPr>
            <a:spLocks noGrp="1"/>
          </p:cNvSpPr>
          <p:nvPr>
            <p:ph type="title"/>
          </p:nvPr>
        </p:nvSpPr>
        <p:spPr>
          <a:xfrm>
            <a:off x="838200" y="713312"/>
            <a:ext cx="4038600" cy="5431376"/>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BD086759-0089-09CD-44B3-3BAC6D314E38}"/>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en-US" sz="2000"/>
              <a:t>The project aims to analyze a UK traffic accidents dataset spanning 2000 to 2016 using PySpark. With over 1.6 million records, PySpark is essential for efficient analysis. The dataset undergoes preprocessing for quality analysis, intending to generate graphs illustrating correlations, such as severity vs. time of day or speed limit vs. weather. The goal is to identify trends, predict accident severity based on conditions, and propose adjustments like adapting speed limits for specific situations (e.g., adverse weather, road quality) to enhance road safety.</a:t>
            </a:r>
          </a:p>
        </p:txBody>
      </p:sp>
      <p:sp>
        <p:nvSpPr>
          <p:cNvPr id="19" name="Date Placeholder 10">
            <a:extLst>
              <a:ext uri="{FF2B5EF4-FFF2-40B4-BE49-F238E27FC236}">
                <a16:creationId xmlns:a16="http://schemas.microsoft.com/office/drawing/2014/main" id="{5C999769-65C7-24F5-BAD3-5F86C3753C8D}"/>
              </a:ext>
            </a:extLst>
          </p:cNvPr>
          <p:cNvSpPr>
            <a:spLocks noGrp="1"/>
          </p:cNvSpPr>
          <p:nvPr>
            <p:ph type="dt" sz="half" idx="10"/>
          </p:nvPr>
        </p:nvSpPr>
        <p:spPr>
          <a:xfrm>
            <a:off x="838200" y="6356350"/>
            <a:ext cx="2743200" cy="365125"/>
          </a:xfrm>
        </p:spPr>
        <p:txBody>
          <a:bodyPr>
            <a:normAutofit/>
          </a:bodyPr>
          <a:lstStyle/>
          <a:p>
            <a:pPr>
              <a:spcAft>
                <a:spcPts val="600"/>
              </a:spcAft>
            </a:pPr>
            <a:fld id="{8A30D767-F653-423A-93E6-AAC55B8F1B4C}" type="datetime1">
              <a:rPr lang="en-US"/>
              <a:pPr>
                <a:spcAft>
                  <a:spcPts val="600"/>
                </a:spcAft>
              </a:pPr>
              <a:t>12/11/2023</a:t>
            </a:fld>
            <a:endParaRPr lang="en-US"/>
          </a:p>
        </p:txBody>
      </p:sp>
      <p:sp>
        <p:nvSpPr>
          <p:cNvPr id="21" name="Slide Number Placeholder 12">
            <a:extLst>
              <a:ext uri="{FF2B5EF4-FFF2-40B4-BE49-F238E27FC236}">
                <a16:creationId xmlns:a16="http://schemas.microsoft.com/office/drawing/2014/main" id="{CBE497C1-84F0-A0F6-73B9-549DBC99D0B3}"/>
              </a:ext>
            </a:extLst>
          </p:cNvPr>
          <p:cNvSpPr>
            <a:spLocks noGrp="1"/>
          </p:cNvSpPr>
          <p:nvPr>
            <p:ph type="sldNum" sz="quarter" idx="12"/>
          </p:nvPr>
        </p:nvSpPr>
        <p:spPr>
          <a:xfrm>
            <a:off x="8610600" y="6356350"/>
            <a:ext cx="2743200" cy="365125"/>
          </a:xfrm>
        </p:spPr>
        <p:txBody>
          <a:bodyPr>
            <a:normAutofit/>
          </a:bodyPr>
          <a:lstStyle/>
          <a:p>
            <a:pPr>
              <a:spcAft>
                <a:spcPts val="600"/>
              </a:spcAft>
            </a:pPr>
            <a:fld id="{5E84AC6A-A0EF-437B-BCEE-4772B0214A58}" type="slidenum">
              <a:rPr lang="en-US"/>
              <a:pPr>
                <a:spcAft>
                  <a:spcPts val="600"/>
                </a:spcAft>
              </a:pPr>
              <a:t>2</a:t>
            </a:fld>
            <a:endParaRPr lang="en-US"/>
          </a:p>
        </p:txBody>
      </p:sp>
    </p:spTree>
    <p:extLst>
      <p:ext uri="{BB962C8B-B14F-4D97-AF65-F5344CB8AC3E}">
        <p14:creationId xmlns:p14="http://schemas.microsoft.com/office/powerpoint/2010/main" val="3757110963"/>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9383-0D8B-842C-0EC2-487B574F6391}"/>
              </a:ext>
            </a:extLst>
          </p:cNvPr>
          <p:cNvSpPr>
            <a:spLocks noGrp="1"/>
          </p:cNvSpPr>
          <p:nvPr>
            <p:ph type="title"/>
          </p:nvPr>
        </p:nvSpPr>
        <p:spPr/>
        <p:txBody>
          <a:bodyPr/>
          <a:lstStyle/>
          <a:p>
            <a:r>
              <a:rPr lang="en-US" dirty="0">
                <a:ea typeface="Calibri Light"/>
                <a:cs typeface="Calibri Light"/>
              </a:rPr>
              <a:t>Deep Neural Network</a:t>
            </a:r>
            <a:endParaRPr lang="en-US" dirty="0"/>
          </a:p>
        </p:txBody>
      </p:sp>
      <p:pic>
        <p:nvPicPr>
          <p:cNvPr id="8" name="Content Placeholder 7"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BA97F7D8-DB01-610F-2094-A2BB014257CE}"/>
              </a:ext>
            </a:extLst>
          </p:cNvPr>
          <p:cNvPicPr>
            <a:picLocks noGrp="1" noChangeAspect="1"/>
          </p:cNvPicPr>
          <p:nvPr>
            <p:ph idx="1"/>
          </p:nvPr>
        </p:nvPicPr>
        <p:blipFill>
          <a:blip r:embed="rId2"/>
          <a:stretch>
            <a:fillRect/>
          </a:stretch>
        </p:blipFill>
        <p:spPr>
          <a:xfrm>
            <a:off x="389861" y="1699858"/>
            <a:ext cx="6707112" cy="4351338"/>
          </a:xfrm>
        </p:spPr>
      </p:pic>
      <p:sp>
        <p:nvSpPr>
          <p:cNvPr id="9" name="TextBox 8">
            <a:extLst>
              <a:ext uri="{FF2B5EF4-FFF2-40B4-BE49-F238E27FC236}">
                <a16:creationId xmlns:a16="http://schemas.microsoft.com/office/drawing/2014/main" id="{7A1429FF-A5FE-9F37-323B-17CE0ACEE377}"/>
              </a:ext>
            </a:extLst>
          </p:cNvPr>
          <p:cNvSpPr txBox="1"/>
          <p:nvPr/>
        </p:nvSpPr>
        <p:spPr>
          <a:xfrm>
            <a:off x="8123068" y="1464815"/>
            <a:ext cx="306279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Root Mean Squared Error (RMSE) on train data = 0.29
Root Mean Squared Error (RMSE) on test data = 0.27</a:t>
            </a:r>
            <a:endParaRPr lang="en-US" sz="1600" dirty="0">
              <a:ea typeface="Calibri"/>
              <a:cs typeface="Calibri"/>
            </a:endParaRPr>
          </a:p>
          <a:p>
            <a:pPr marL="285750" indent="-285750">
              <a:buFont typeface="Arial"/>
              <a:buChar char="•"/>
            </a:pPr>
            <a:endParaRPr lang="en-US" sz="1600" dirty="0">
              <a:ea typeface="Calibri"/>
              <a:cs typeface="Calibri"/>
            </a:endParaRPr>
          </a:p>
          <a:p>
            <a:pPr marL="285750" indent="-285750">
              <a:buFont typeface="Arial"/>
              <a:buChar char="•"/>
            </a:pPr>
            <a:r>
              <a:rPr lang="en-US" sz="1600" dirty="0">
                <a:ea typeface="Calibri"/>
                <a:cs typeface="Calibri"/>
              </a:rPr>
              <a:t>Accuracy 75%</a:t>
            </a:r>
          </a:p>
          <a:p>
            <a:pPr marL="285750" indent="-285750">
              <a:buFont typeface="Arial"/>
              <a:buChar char="•"/>
            </a:pPr>
            <a:endParaRPr lang="en-US" sz="1600" dirty="0">
              <a:ea typeface="Calibri"/>
              <a:cs typeface="Calibri"/>
            </a:endParaRPr>
          </a:p>
          <a:p>
            <a:pPr marL="285750" indent="-285750">
              <a:buFont typeface="Arial"/>
              <a:buChar char="•"/>
            </a:pPr>
            <a:endParaRPr lang="en-US" sz="1600" dirty="0">
              <a:ea typeface="Calibri"/>
              <a:cs typeface="Calibri"/>
            </a:endParaRPr>
          </a:p>
          <a:p>
            <a:pPr marL="285750" indent="-285750">
              <a:buFont typeface="Arial"/>
              <a:buChar char="•"/>
            </a:pPr>
            <a:r>
              <a:rPr lang="en-US" sz="1600" dirty="0">
                <a:latin typeface="Calibri"/>
                <a:ea typeface="Calibri"/>
                <a:cs typeface="Calibri"/>
              </a:rPr>
              <a:t>Both the small and the large deep network have better RMSE metrics than the GBT regressor but cannot capture the real dynamics of the dataset. They just find the best average</a:t>
            </a:r>
          </a:p>
        </p:txBody>
      </p:sp>
    </p:spTree>
    <p:extLst>
      <p:ext uri="{BB962C8B-B14F-4D97-AF65-F5344CB8AC3E}">
        <p14:creationId xmlns:p14="http://schemas.microsoft.com/office/powerpoint/2010/main" val="229867057"/>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CAD85-9860-7EB2-EDDF-7FB387F15633}"/>
              </a:ext>
            </a:extLst>
          </p:cNvPr>
          <p:cNvSpPr>
            <a:spLocks noGrp="1"/>
          </p:cNvSpPr>
          <p:nvPr>
            <p:ph type="title"/>
          </p:nvPr>
        </p:nvSpPr>
        <p:spPr>
          <a:xfrm>
            <a:off x="838199" y="573741"/>
            <a:ext cx="3785554" cy="2199341"/>
          </a:xfrm>
        </p:spPr>
        <p:txBody>
          <a:bodyPr anchor="b">
            <a:normAutofit/>
          </a:bodyPr>
          <a:lstStyle/>
          <a:p>
            <a:r>
              <a:rPr lang="en-US" sz="4000">
                <a:ea typeface="Calibri Light"/>
                <a:cs typeface="Calibri Light"/>
              </a:rPr>
              <a:t>Evaluation</a:t>
            </a:r>
            <a:endParaRPr lang="en-US" sz="4000"/>
          </a:p>
        </p:txBody>
      </p:sp>
      <p:sp>
        <p:nvSpPr>
          <p:cNvPr id="3" name="Content Placeholder 2">
            <a:extLst>
              <a:ext uri="{FF2B5EF4-FFF2-40B4-BE49-F238E27FC236}">
                <a16:creationId xmlns:a16="http://schemas.microsoft.com/office/drawing/2014/main" id="{1B01F66A-2310-9987-243F-56A1178CBF82}"/>
              </a:ext>
            </a:extLst>
          </p:cNvPr>
          <p:cNvSpPr>
            <a:spLocks noGrp="1"/>
          </p:cNvSpPr>
          <p:nvPr>
            <p:ph idx="1"/>
          </p:nvPr>
        </p:nvSpPr>
        <p:spPr>
          <a:xfrm>
            <a:off x="838199" y="2982260"/>
            <a:ext cx="3748441" cy="3149600"/>
          </a:xfrm>
        </p:spPr>
        <p:txBody>
          <a:bodyPr vert="horz" lIns="91440" tIns="45720" rIns="91440" bIns="45720" rtlCol="0">
            <a:normAutofit/>
          </a:bodyPr>
          <a:lstStyle/>
          <a:p>
            <a:r>
              <a:rPr lang="en-US" sz="2000">
                <a:latin typeface="-apple-system"/>
              </a:rPr>
              <a:t>Predict accident severity at each output area (LSOA) given datetime and driving conditions</a:t>
            </a:r>
            <a:endParaRPr lang="en-US" sz="2000">
              <a:ea typeface="Calibri"/>
              <a:cs typeface="Calibri"/>
            </a:endParaRPr>
          </a:p>
          <a:p>
            <a:endParaRPr lang="en-US" sz="2000">
              <a:latin typeface="-apple-system"/>
              <a:ea typeface="Calibri"/>
              <a:cs typeface="Calibri"/>
            </a:endParaRPr>
          </a:p>
          <a:p>
            <a:endParaRPr lang="en-US" sz="2000">
              <a:latin typeface="-apple-system"/>
              <a:ea typeface="Calibri"/>
              <a:cs typeface="Calibri"/>
            </a:endParaRPr>
          </a:p>
          <a:p>
            <a:endParaRPr lang="en-US" sz="2000">
              <a:ea typeface="Calibri"/>
              <a:cs typeface="Calibri"/>
            </a:endParaRPr>
          </a:p>
        </p:txBody>
      </p:sp>
      <p:pic>
        <p:nvPicPr>
          <p:cNvPr id="4" name="Picture 3">
            <a:extLst>
              <a:ext uri="{FF2B5EF4-FFF2-40B4-BE49-F238E27FC236}">
                <a16:creationId xmlns:a16="http://schemas.microsoft.com/office/drawing/2014/main" id="{C27B0E5B-C983-B102-B6F0-F3E0E371894D}"/>
              </a:ext>
            </a:extLst>
          </p:cNvPr>
          <p:cNvPicPr>
            <a:picLocks noChangeAspect="1"/>
          </p:cNvPicPr>
          <p:nvPr/>
        </p:nvPicPr>
        <p:blipFill>
          <a:blip r:embed="rId2"/>
          <a:stretch>
            <a:fillRect/>
          </a:stretch>
        </p:blipFill>
        <p:spPr>
          <a:xfrm>
            <a:off x="4592306" y="1494135"/>
            <a:ext cx="7701048" cy="4505962"/>
          </a:xfrm>
          <a:prstGeom prst="rect">
            <a:avLst/>
          </a:prstGeom>
        </p:spPr>
      </p:pic>
    </p:spTree>
    <p:extLst>
      <p:ext uri="{BB962C8B-B14F-4D97-AF65-F5344CB8AC3E}">
        <p14:creationId xmlns:p14="http://schemas.microsoft.com/office/powerpoint/2010/main" val="2045641943"/>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87F5D-47E1-F6BE-F5D8-28CB7EFC45EE}"/>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Conclusion</a:t>
            </a:r>
            <a:endParaRPr lang="en-US" sz="4000">
              <a:solidFill>
                <a:srgbClr val="FFFFFF"/>
              </a:solidFill>
            </a:endParaRPr>
          </a:p>
        </p:txBody>
      </p:sp>
      <p:sp>
        <p:nvSpPr>
          <p:cNvPr id="3" name="Content Placeholder 2">
            <a:extLst>
              <a:ext uri="{FF2B5EF4-FFF2-40B4-BE49-F238E27FC236}">
                <a16:creationId xmlns:a16="http://schemas.microsoft.com/office/drawing/2014/main" id="{D8229AC2-B1A7-DE09-CADB-CFB8AF253FFD}"/>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1700">
                <a:ea typeface="+mn-lt"/>
                <a:cs typeface="+mn-lt"/>
              </a:rPr>
              <a:t>Accidents are most frequent during autumn, especially on weekdays and Fridays.</a:t>
            </a:r>
          </a:p>
          <a:p>
            <a:r>
              <a:rPr lang="en-US" sz="1700">
                <a:ea typeface="+mn-lt"/>
                <a:cs typeface="+mn-lt"/>
              </a:rPr>
              <a:t> Morning and evening rush hours pose the highest risk.</a:t>
            </a:r>
          </a:p>
          <a:p>
            <a:r>
              <a:rPr lang="en-US" sz="1700">
                <a:ea typeface="+mn-lt"/>
                <a:cs typeface="+mn-lt"/>
              </a:rPr>
              <a:t> Large cities, notably London, experience the highest accident rates.</a:t>
            </a:r>
          </a:p>
          <a:p>
            <a:r>
              <a:rPr lang="en-US" sz="1700">
                <a:ea typeface="+mn-lt"/>
                <a:cs typeface="+mn-lt"/>
              </a:rPr>
              <a:t> Severe accidents are associated with factors like no street-lights, wet roads, and high-speed limits.</a:t>
            </a:r>
          </a:p>
          <a:p>
            <a:r>
              <a:rPr lang="en-US" sz="1700">
                <a:ea typeface="+mn-lt"/>
                <a:cs typeface="+mn-lt"/>
              </a:rPr>
              <a:t> Fatal accidents are more common on dual carriageways and during late-night hours, particularly on weekends.</a:t>
            </a:r>
          </a:p>
          <a:p>
            <a:r>
              <a:rPr lang="en-US" sz="1700">
                <a:ea typeface="+mn-lt"/>
                <a:cs typeface="+mn-lt"/>
              </a:rPr>
              <a:t> Weather conditions seem to have minimal impact on accident severity.</a:t>
            </a:r>
          </a:p>
          <a:p>
            <a:r>
              <a:rPr lang="en-US" sz="1700" dirty="0">
                <a:ea typeface="+mn-lt"/>
                <a:cs typeface="+mn-lt"/>
              </a:rPr>
              <a:t> Prediction models achieved approximately 74% accuracy.</a:t>
            </a:r>
          </a:p>
          <a:p>
            <a:r>
              <a:rPr lang="en-US" sz="1700">
                <a:ea typeface="+mn-lt"/>
                <a:cs typeface="+mn-lt"/>
              </a:rPr>
              <a:t> Models performed better at extreme severity levels but struggled with middle values.</a:t>
            </a:r>
            <a:endParaRPr lang="en-US" sz="1700"/>
          </a:p>
          <a:p>
            <a:r>
              <a:rPr lang="en-US" sz="1700">
                <a:ea typeface="+mn-lt"/>
                <a:cs typeface="+mn-lt"/>
              </a:rPr>
              <a:t>Consideration of data imbalance is crucial for accurate prediction models based on this dataset.</a:t>
            </a:r>
          </a:p>
        </p:txBody>
      </p:sp>
    </p:spTree>
    <p:extLst>
      <p:ext uri="{BB962C8B-B14F-4D97-AF65-F5344CB8AC3E}">
        <p14:creationId xmlns:p14="http://schemas.microsoft.com/office/powerpoint/2010/main" val="384791012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5E454-3C39-64FD-815A-EA9C50004BEF}"/>
              </a:ext>
            </a:extLst>
          </p:cNvPr>
          <p:cNvSpPr>
            <a:spLocks noGrp="1"/>
          </p:cNvSpPr>
          <p:nvPr>
            <p:ph type="title"/>
          </p:nvPr>
        </p:nvSpPr>
        <p:spPr>
          <a:xfrm>
            <a:off x="761800" y="762001"/>
            <a:ext cx="5334197" cy="1708242"/>
          </a:xfrm>
        </p:spPr>
        <p:txBody>
          <a:bodyPr anchor="ctr">
            <a:normAutofit/>
          </a:bodyPr>
          <a:lstStyle/>
          <a:p>
            <a:r>
              <a:rPr lang="en-US" sz="4000">
                <a:cs typeface="Calibri Light"/>
              </a:rPr>
              <a:t>Dataset Description</a:t>
            </a:r>
            <a:endParaRPr lang="en-US" sz="4000"/>
          </a:p>
        </p:txBody>
      </p:sp>
      <p:sp>
        <p:nvSpPr>
          <p:cNvPr id="3" name="Content Placeholder 2">
            <a:extLst>
              <a:ext uri="{FF2B5EF4-FFF2-40B4-BE49-F238E27FC236}">
                <a16:creationId xmlns:a16="http://schemas.microsoft.com/office/drawing/2014/main" id="{95DF24C2-5E03-E340-CAFE-5A7047652CC7}"/>
              </a:ext>
            </a:extLst>
          </p:cNvPr>
          <p:cNvSpPr>
            <a:spLocks noGrp="1"/>
          </p:cNvSpPr>
          <p:nvPr>
            <p:ph idx="1"/>
          </p:nvPr>
        </p:nvSpPr>
        <p:spPr>
          <a:xfrm>
            <a:off x="761800" y="2470244"/>
            <a:ext cx="5334197" cy="3769835"/>
          </a:xfrm>
        </p:spPr>
        <p:txBody>
          <a:bodyPr vert="horz" lIns="91440" tIns="45720" rIns="91440" bIns="45720" rtlCol="0" anchor="ctr">
            <a:normAutofit/>
          </a:bodyPr>
          <a:lstStyle/>
          <a:p>
            <a:r>
              <a:rPr lang="en-US" sz="1900" dirty="0">
                <a:ea typeface="+mn-lt"/>
                <a:cs typeface="+mn-lt"/>
              </a:rPr>
              <a:t>The dataset, obtained from UK government statistics on traffic accidents, spans 2005-2007 and 2009-2014, including accident details and average annual daily flow (AADT) for UK roads. Comprising four CSV files totaling 465 MB, the AADT file presents values for various vehicle classes. The accident files encompass 33 columns, featuring spatial and temporal details, speed limits, junction data, and pedestrian involvement. The dataset enables a comprehensive analysis of factors influencing traffic accident severity, allowing separate examination of spatial, temporal, and other components to identify trends and influential factors.</a:t>
            </a:r>
          </a:p>
          <a:p>
            <a:endParaRPr lang="en-US" sz="1900">
              <a:cs typeface="Calibri" panose="020F0502020204030204"/>
            </a:endParaRPr>
          </a:p>
        </p:txBody>
      </p:sp>
      <p:pic>
        <p:nvPicPr>
          <p:cNvPr id="5" name="Picture 4" descr="Aerial view of the road">
            <a:extLst>
              <a:ext uri="{FF2B5EF4-FFF2-40B4-BE49-F238E27FC236}">
                <a16:creationId xmlns:a16="http://schemas.microsoft.com/office/drawing/2014/main" id="{353132F6-056B-7FE8-A3FB-89E456FBE6D1}"/>
              </a:ext>
            </a:extLst>
          </p:cNvPr>
          <p:cNvPicPr>
            <a:picLocks noChangeAspect="1"/>
          </p:cNvPicPr>
          <p:nvPr/>
        </p:nvPicPr>
        <p:blipFill rotWithShape="1">
          <a:blip r:embed="rId2"/>
          <a:srcRect l="18587" r="2316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368162349"/>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2590D5-8B7B-5314-2B60-687499E9C6EA}"/>
              </a:ext>
            </a:extLst>
          </p:cNvPr>
          <p:cNvPicPr>
            <a:picLocks noGrp="1" noChangeAspect="1"/>
          </p:cNvPicPr>
          <p:nvPr>
            <p:ph idx="1"/>
          </p:nvPr>
        </p:nvPicPr>
        <p:blipFill>
          <a:blip r:embed="rId2"/>
          <a:stretch>
            <a:fillRect/>
          </a:stretch>
        </p:blipFill>
        <p:spPr>
          <a:xfrm>
            <a:off x="3124763" y="643466"/>
            <a:ext cx="5942473" cy="5571067"/>
          </a:xfrm>
          <a:prstGeom prst="rect">
            <a:avLst/>
          </a:prstGeom>
        </p:spPr>
      </p:pic>
    </p:spTree>
    <p:extLst>
      <p:ext uri="{BB962C8B-B14F-4D97-AF65-F5344CB8AC3E}">
        <p14:creationId xmlns:p14="http://schemas.microsoft.com/office/powerpoint/2010/main" val="760095509"/>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D2356EE-B07B-028F-5864-971AABA7CF08}"/>
              </a:ext>
            </a:extLst>
          </p:cNvPr>
          <p:cNvSpPr>
            <a:spLocks noGrp="1"/>
          </p:cNvSpPr>
          <p:nvPr>
            <p:ph type="title"/>
          </p:nvPr>
        </p:nvSpPr>
        <p:spPr>
          <a:xfrm>
            <a:off x="838200" y="713312"/>
            <a:ext cx="4038600" cy="5431376"/>
          </a:xfrm>
        </p:spPr>
        <p:txBody>
          <a:bodyPr>
            <a:normAutofit/>
          </a:bodyPr>
          <a:lstStyle/>
          <a:p>
            <a:r>
              <a:rPr lang="en-US">
                <a:cs typeface="Calibri Light"/>
              </a:rPr>
              <a:t>Methodology</a:t>
            </a:r>
            <a:endParaRPr lang="en-US"/>
          </a:p>
        </p:txBody>
      </p:sp>
      <p:sp>
        <p:nvSpPr>
          <p:cNvPr id="3" name="Content Placeholder 2">
            <a:extLst>
              <a:ext uri="{FF2B5EF4-FFF2-40B4-BE49-F238E27FC236}">
                <a16:creationId xmlns:a16="http://schemas.microsoft.com/office/drawing/2014/main" id="{51809764-5DAB-7BBC-0085-A8A645415AF3}"/>
              </a:ext>
            </a:extLst>
          </p:cNvPr>
          <p:cNvSpPr>
            <a:spLocks noGrp="1"/>
          </p:cNvSpPr>
          <p:nvPr>
            <p:ph idx="1"/>
          </p:nvPr>
        </p:nvSpPr>
        <p:spPr>
          <a:xfrm>
            <a:off x="6095999" y="713313"/>
            <a:ext cx="5257801" cy="5431376"/>
          </a:xfrm>
        </p:spPr>
        <p:txBody>
          <a:bodyPr vert="horz" lIns="91440" tIns="45720" rIns="91440" bIns="45720" rtlCol="0" anchor="ctr">
            <a:normAutofit/>
          </a:bodyPr>
          <a:lstStyle/>
          <a:p>
            <a:endParaRPr lang="en-US" sz="2000"/>
          </a:p>
          <a:p>
            <a:endParaRPr lang="en-US" sz="2000">
              <a:cs typeface="Calibri" panose="020F0502020204030204"/>
            </a:endParaRPr>
          </a:p>
          <a:p>
            <a:endParaRPr lang="en-US" sz="2000">
              <a:cs typeface="Calibri" panose="020F0502020204030204"/>
            </a:endParaRPr>
          </a:p>
          <a:p>
            <a:r>
              <a:rPr lang="en-US" sz="2000">
                <a:ea typeface="+mn-lt"/>
                <a:cs typeface="+mn-lt"/>
              </a:rPr>
              <a:t>We utilized SparkSession from PySpark to analyze the dataset, leveraging the efficiency of distributed processing.</a:t>
            </a:r>
            <a:endParaRPr lang="en-US" sz="2000"/>
          </a:p>
          <a:p>
            <a:r>
              <a:rPr lang="en-US" sz="2000">
                <a:ea typeface="+mn-lt"/>
                <a:cs typeface="+mn-lt"/>
              </a:rPr>
              <a:t>Employing PySpark's Spark Streaming, we performed real-time analysis of the dataset during processing, ensuring dynamic insights.</a:t>
            </a:r>
            <a:endParaRPr lang="en-US" sz="2000"/>
          </a:p>
          <a:p>
            <a:r>
              <a:rPr lang="en-US" sz="2000">
                <a:ea typeface="+mn-lt"/>
                <a:cs typeface="+mn-lt"/>
              </a:rPr>
              <a:t>Conducting inferential statistical analysis, we explored correlations among variables, emphasizing trends in accident severity. Subsequently, predictive analysis involved a multilayer perceptron network to forecast severity levels, facilitating easy experimentation and modification within a Jupyter notebook environment.</a:t>
            </a:r>
            <a:endParaRPr lang="en-US" sz="2000"/>
          </a:p>
          <a:p>
            <a:endParaRPr lang="en-US" sz="2000">
              <a:cs typeface="Calibri"/>
            </a:endParaRPr>
          </a:p>
        </p:txBody>
      </p:sp>
    </p:spTree>
    <p:extLst>
      <p:ext uri="{BB962C8B-B14F-4D97-AF65-F5344CB8AC3E}">
        <p14:creationId xmlns:p14="http://schemas.microsoft.com/office/powerpoint/2010/main" val="1319671754"/>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F9529-6155-80C1-A977-08B26CDE7E5D}"/>
              </a:ext>
            </a:extLst>
          </p:cNvPr>
          <p:cNvSpPr>
            <a:spLocks noGrp="1"/>
          </p:cNvSpPr>
          <p:nvPr>
            <p:ph type="title"/>
          </p:nvPr>
        </p:nvSpPr>
        <p:spPr>
          <a:xfrm>
            <a:off x="838200" y="556995"/>
            <a:ext cx="10515600" cy="1133693"/>
          </a:xfrm>
        </p:spPr>
        <p:txBody>
          <a:bodyPr>
            <a:normAutofit/>
          </a:bodyPr>
          <a:lstStyle/>
          <a:p>
            <a:r>
              <a:rPr lang="en-US" sz="5200">
                <a:cs typeface="Calibri Light"/>
              </a:rPr>
              <a:t>Preprocessing </a:t>
            </a:r>
            <a:endParaRPr lang="en-US" sz="5200"/>
          </a:p>
        </p:txBody>
      </p:sp>
      <p:graphicFrame>
        <p:nvGraphicFramePr>
          <p:cNvPr id="18" name="Content Placeholder 2">
            <a:extLst>
              <a:ext uri="{FF2B5EF4-FFF2-40B4-BE49-F238E27FC236}">
                <a16:creationId xmlns:a16="http://schemas.microsoft.com/office/drawing/2014/main" id="{9124BBAC-BF11-EDB1-52E3-622F44F6420E}"/>
              </a:ext>
            </a:extLst>
          </p:cNvPr>
          <p:cNvGraphicFramePr>
            <a:graphicFrameLocks noGrp="1"/>
          </p:cNvGraphicFramePr>
          <p:nvPr>
            <p:ph idx="1"/>
            <p:extLst>
              <p:ext uri="{D42A27DB-BD31-4B8C-83A1-F6EECF244321}">
                <p14:modId xmlns:p14="http://schemas.microsoft.com/office/powerpoint/2010/main" val="1804539676"/>
              </p:ext>
            </p:extLst>
          </p:nvPr>
        </p:nvGraphicFramePr>
        <p:xfrm>
          <a:off x="838200" y="1825625"/>
          <a:ext cx="10515600" cy="4188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223148"/>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D97487E9-8BF7-5B11-ED08-B29E6E15E5B4}"/>
              </a:ext>
            </a:extLst>
          </p:cNvPr>
          <p:cNvPicPr>
            <a:picLocks noChangeAspect="1"/>
          </p:cNvPicPr>
          <p:nvPr/>
        </p:nvPicPr>
        <p:blipFill rotWithShape="1">
          <a:blip r:embed="rId2"/>
          <a:srcRect t="983" r="-2" b="14619"/>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05A6-0C9E-C263-6AB1-3D8A7CFFE2D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 Analysis</a:t>
            </a:r>
          </a:p>
        </p:txBody>
      </p:sp>
    </p:spTree>
    <p:extLst>
      <p:ext uri="{BB962C8B-B14F-4D97-AF65-F5344CB8AC3E}">
        <p14:creationId xmlns:p14="http://schemas.microsoft.com/office/powerpoint/2010/main" val="184352750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6F58C-2693-7E26-909E-EE8B98FFE169}"/>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Outlier Detection</a:t>
            </a:r>
          </a:p>
        </p:txBody>
      </p:sp>
      <p:sp>
        <p:nvSpPr>
          <p:cNvPr id="5" name="TextBox 4">
            <a:extLst>
              <a:ext uri="{FF2B5EF4-FFF2-40B4-BE49-F238E27FC236}">
                <a16:creationId xmlns:a16="http://schemas.microsoft.com/office/drawing/2014/main" id="{F6C22176-9948-F254-826D-F390D501DB4E}"/>
              </a:ext>
            </a:extLst>
          </p:cNvPr>
          <p:cNvSpPr txBox="1"/>
          <p:nvPr/>
        </p:nvSpPr>
        <p:spPr>
          <a:xfrm>
            <a:off x="6186619" y="547815"/>
            <a:ext cx="5178960" cy="1680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dirty="0"/>
              <a:t>Longitude and Latitude were plotted to see if there are any outliers in the data. As can be seen, the data for northern Ireland is missing. The accidents appear most frequently in the big cities, such as London, Birmingham, Liverpool, Manchester and Sheffield</a:t>
            </a:r>
          </a:p>
          <a:p>
            <a:pPr indent="-228600">
              <a:lnSpc>
                <a:spcPct val="90000"/>
              </a:lnSpc>
              <a:spcAft>
                <a:spcPts val="600"/>
              </a:spcAft>
              <a:buFont typeface="Arial" panose="020B0604020202020204" pitchFamily="34" charset="0"/>
              <a:buChar char="•"/>
            </a:pPr>
            <a:endParaRPr lang="en-US" sz="1700"/>
          </a:p>
        </p:txBody>
      </p:sp>
      <p:pic>
        <p:nvPicPr>
          <p:cNvPr id="4" name="Content Placeholder 3" descr="A map of the united kingdom&#10;&#10;Description automatically generated">
            <a:extLst>
              <a:ext uri="{FF2B5EF4-FFF2-40B4-BE49-F238E27FC236}">
                <a16:creationId xmlns:a16="http://schemas.microsoft.com/office/drawing/2014/main" id="{C265E163-30F9-2A98-F23A-FB2242E21D12}"/>
              </a:ext>
            </a:extLst>
          </p:cNvPr>
          <p:cNvPicPr>
            <a:picLocks noGrp="1" noChangeAspect="1"/>
          </p:cNvPicPr>
          <p:nvPr>
            <p:ph idx="1"/>
          </p:nvPr>
        </p:nvPicPr>
        <p:blipFill rotWithShape="1">
          <a:blip r:embed="rId2"/>
          <a:srcRect l="2793" r="13"/>
          <a:stretch/>
        </p:blipFill>
        <p:spPr>
          <a:xfrm>
            <a:off x="642859" y="2081614"/>
            <a:ext cx="5128775" cy="4051456"/>
          </a:xfrm>
          <a:prstGeom prst="rect">
            <a:avLst/>
          </a:prstGeom>
        </p:spPr>
      </p:pic>
      <p:pic>
        <p:nvPicPr>
          <p:cNvPr id="6" name="Picture 5">
            <a:extLst>
              <a:ext uri="{FF2B5EF4-FFF2-40B4-BE49-F238E27FC236}">
                <a16:creationId xmlns:a16="http://schemas.microsoft.com/office/drawing/2014/main" id="{48BFD8E1-A582-1AEA-DB81-82BE459A925E}"/>
              </a:ext>
            </a:extLst>
          </p:cNvPr>
          <p:cNvPicPr>
            <a:picLocks noChangeAspect="1"/>
          </p:cNvPicPr>
          <p:nvPr/>
        </p:nvPicPr>
        <p:blipFill>
          <a:blip r:embed="rId3"/>
          <a:stretch>
            <a:fillRect/>
          </a:stretch>
        </p:blipFill>
        <p:spPr>
          <a:xfrm>
            <a:off x="5880278" y="3799991"/>
            <a:ext cx="6313883" cy="1798390"/>
          </a:xfrm>
          <a:prstGeom prst="rect">
            <a:avLst/>
          </a:prstGeom>
        </p:spPr>
      </p:pic>
    </p:spTree>
    <p:extLst>
      <p:ext uri="{BB962C8B-B14F-4D97-AF65-F5344CB8AC3E}">
        <p14:creationId xmlns:p14="http://schemas.microsoft.com/office/powerpoint/2010/main" val="7699992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435176C-9324-DA8A-7E3A-37003C461A61}"/>
              </a:ext>
            </a:extLst>
          </p:cNvPr>
          <p:cNvSpPr>
            <a:spLocks noGrp="1"/>
          </p:cNvSpPr>
          <p:nvPr>
            <p:ph type="title"/>
          </p:nvPr>
        </p:nvSpPr>
        <p:spPr>
          <a:xfrm>
            <a:off x="761802" y="762001"/>
            <a:ext cx="4080362" cy="1708242"/>
          </a:xfrm>
        </p:spPr>
        <p:txBody>
          <a:bodyPr vert="horz" lIns="91440" tIns="45720" rIns="91440" bIns="45720" rtlCol="0" anchor="ctr">
            <a:normAutofit/>
          </a:bodyPr>
          <a:lstStyle/>
          <a:p>
            <a:r>
              <a:rPr lang="en-US" sz="4000" kern="1200">
                <a:solidFill>
                  <a:schemeClr val="tx1"/>
                </a:solidFill>
                <a:latin typeface="+mj-lt"/>
                <a:ea typeface="+mj-ea"/>
                <a:cs typeface="+mj-cs"/>
              </a:rPr>
              <a:t>Action Severity by Frequency</a:t>
            </a:r>
          </a:p>
        </p:txBody>
      </p:sp>
      <p:sp>
        <p:nvSpPr>
          <p:cNvPr id="5" name="TextBox 4">
            <a:extLst>
              <a:ext uri="{FF2B5EF4-FFF2-40B4-BE49-F238E27FC236}">
                <a16:creationId xmlns:a16="http://schemas.microsoft.com/office/drawing/2014/main" id="{517054AB-B640-FA59-14E9-15793FE3A83C}"/>
              </a:ext>
            </a:extLst>
          </p:cNvPr>
          <p:cNvSpPr txBox="1"/>
          <p:nvPr/>
        </p:nvSpPr>
        <p:spPr>
          <a:xfrm>
            <a:off x="761803" y="2470244"/>
            <a:ext cx="4080361" cy="376983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i="1" dirty="0"/>
              <a:t>The fatal accidents rarely occur in the data, so the slight accidents shape most of the data tendencies. Therefore,  fatal and non-fatal accidents will be analyzed separately on the basis of environmental conditions.</a:t>
            </a:r>
            <a:endParaRPr lang="en-US" sz="2000">
              <a:cs typeface="Calibri" panose="020F0502020204030204"/>
            </a:endParaRPr>
          </a:p>
          <a:p>
            <a:pPr indent="-228600">
              <a:lnSpc>
                <a:spcPct val="90000"/>
              </a:lnSpc>
              <a:spcAft>
                <a:spcPts val="600"/>
              </a:spcAft>
              <a:buFont typeface="Arial" panose="020B0604020202020204" pitchFamily="34" charset="0"/>
              <a:buChar char="•"/>
            </a:pPr>
            <a:endParaRPr lang="en-US" sz="2000"/>
          </a:p>
        </p:txBody>
      </p:sp>
      <p:sp>
        <p:nvSpPr>
          <p:cNvPr id="12" name="Rectangle 1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blue squares&#10;&#10;Description automatically generated">
            <a:extLst>
              <a:ext uri="{FF2B5EF4-FFF2-40B4-BE49-F238E27FC236}">
                <a16:creationId xmlns:a16="http://schemas.microsoft.com/office/drawing/2014/main" id="{5F86B862-878B-4908-C568-53E59F7DE397}"/>
              </a:ext>
            </a:extLst>
          </p:cNvPr>
          <p:cNvPicPr>
            <a:picLocks noGrp="1" noChangeAspect="1"/>
          </p:cNvPicPr>
          <p:nvPr>
            <p:ph idx="1"/>
          </p:nvPr>
        </p:nvPicPr>
        <p:blipFill>
          <a:blip r:embed="rId2"/>
          <a:stretch>
            <a:fillRect/>
          </a:stretch>
        </p:blipFill>
        <p:spPr>
          <a:xfrm>
            <a:off x="6096000" y="1688719"/>
            <a:ext cx="5334197" cy="3480563"/>
          </a:xfrm>
          <a:prstGeom prst="rect">
            <a:avLst/>
          </a:prstGeom>
        </p:spPr>
      </p:pic>
    </p:spTree>
    <p:extLst>
      <p:ext uri="{BB962C8B-B14F-4D97-AF65-F5344CB8AC3E}">
        <p14:creationId xmlns:p14="http://schemas.microsoft.com/office/powerpoint/2010/main" val="2220715421"/>
      </p:ext>
    </p:extLst>
  </p:cSld>
  <p:clrMapOvr>
    <a:masterClrMapping/>
  </p:clrMapOvr>
  <p:transition>
    <p:wipe dir="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Prediction of the traffic accidents and their severity from UK, and data analyses </vt:lpstr>
      <vt:lpstr>Introduction</vt:lpstr>
      <vt:lpstr>Dataset Description</vt:lpstr>
      <vt:lpstr>PowerPoint Presentation</vt:lpstr>
      <vt:lpstr>Methodology</vt:lpstr>
      <vt:lpstr>Preprocessing </vt:lpstr>
      <vt:lpstr>Data Analysis</vt:lpstr>
      <vt:lpstr>Outlier Detection</vt:lpstr>
      <vt:lpstr>Action Severity by Frequency</vt:lpstr>
      <vt:lpstr>PowerPoint Presentation</vt:lpstr>
      <vt:lpstr>PowerPoint Presentation</vt:lpstr>
      <vt:lpstr>PowerPoint Presentation</vt:lpstr>
      <vt:lpstr>PowerPoint Presentation</vt:lpstr>
      <vt:lpstr>PowerPoint Presentation</vt:lpstr>
      <vt:lpstr>Prediction Analysis</vt:lpstr>
      <vt:lpstr>Preprocessing Step</vt:lpstr>
      <vt:lpstr>Feature Engineering</vt:lpstr>
      <vt:lpstr>Machine Learning Algorithms</vt:lpstr>
      <vt:lpstr>Gradient Boosting Trees</vt:lpstr>
      <vt:lpstr>Deep Neural Network</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446</cp:revision>
  <dcterms:created xsi:type="dcterms:W3CDTF">2023-12-09T23:52:21Z</dcterms:created>
  <dcterms:modified xsi:type="dcterms:W3CDTF">2023-12-11T20:44:41Z</dcterms:modified>
</cp:coreProperties>
</file>